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0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18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18288000" cy="10287000"/>
  <p:notesSz cx="6858000" cy="9144000"/>
  <p:embeddedFontLst>
    <p:embeddedFont>
      <p:font typeface="Chakra Petch Bold" charset="1" panose="00000800000000000000"/>
      <p:regular r:id="rId21"/>
    </p:embeddedFont>
    <p:embeddedFont>
      <p:font typeface="Bai Jamjuree" charset="1" panose="00000500000000000000"/>
      <p:regular r:id="rId22"/>
    </p:embeddedFont>
    <p:embeddedFont>
      <p:font typeface="Bai Jamjuree Bold" charset="1" panose="00000800000000000000"/>
      <p:regular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notesMasters/notesMaster1.xml" Type="http://schemas.openxmlformats.org/officeDocument/2006/relationships/notesMaster"/><Relationship Id="rId19" Target="theme/theme2.xml" Type="http://schemas.openxmlformats.org/officeDocument/2006/relationships/theme"/><Relationship Id="rId2" Target="presProps.xml" Type="http://schemas.openxmlformats.org/officeDocument/2006/relationships/presProps"/><Relationship Id="rId20" Target="notesSlides/notesSlide1.xml" Type="http://schemas.openxmlformats.org/officeDocument/2006/relationships/notesSlide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notesSlides/notesSlide2.xml" Type="http://schemas.openxmlformats.org/officeDocument/2006/relationships/notesSlide"/><Relationship Id="rId24" Target="notesSlides/notesSlide3.xml" Type="http://schemas.openxmlformats.org/officeDocument/2006/relationships/notesSlide"/><Relationship Id="rId25" Target="notesSlides/notesSlide4.xml" Type="http://schemas.openxmlformats.org/officeDocument/2006/relationships/notesSlide"/><Relationship Id="rId26" Target="notesSlides/notesSlide5.xml" Type="http://schemas.openxmlformats.org/officeDocument/2006/relationships/notesSlide"/><Relationship Id="rId27" Target="notesSlides/notesSlide6.xml" Type="http://schemas.openxmlformats.org/officeDocument/2006/relationships/notesSlide"/><Relationship Id="rId28" Target="notesSlides/notesSlide7.xml" Type="http://schemas.openxmlformats.org/officeDocument/2006/relationships/notesSlide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notesSlides/notesSlide8.xml" Type="http://schemas.openxmlformats.org/officeDocument/2006/relationships/notesSlide"/><Relationship Id="rId31" Target="notesSlides/notesSlide9.xml" Type="http://schemas.openxmlformats.org/officeDocument/2006/relationships/notesSlide"/><Relationship Id="rId32" Target="notesSlides/notesSlide10.xml" Type="http://schemas.openxmlformats.org/officeDocument/2006/relationships/notesSlide"/><Relationship Id="rId33" Target="notesSlides/notesSlide11.xml" Type="http://schemas.openxmlformats.org/officeDocument/2006/relationships/notesSlide"/><Relationship Id="rId34" Target="notesSlides/notesSlide12.xml" Type="http://schemas.openxmlformats.org/officeDocument/2006/relationships/notes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_rels/notesSlide10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0.xml" Type="http://schemas.openxmlformats.org/officeDocument/2006/relationships/slide"/></Relationships>
</file>

<file path=ppt/notesSlides/_rels/notesSlide1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1.xml" Type="http://schemas.openxmlformats.org/officeDocument/2006/relationships/slide"/></Relationships>
</file>

<file path=ppt/notesSlides/_rels/notesSlide1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2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_rels/notesSlide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.xml" Type="http://schemas.openxmlformats.org/officeDocument/2006/relationships/slide"/></Relationships>
</file>

<file path=ppt/notesSlides/_rels/notesSlide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.xml" Type="http://schemas.openxmlformats.org/officeDocument/2006/relationships/slide"/></Relationships>
</file>

<file path=ppt/notesSlides/_rels/notesSlide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9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.jpe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4.png" Type="http://schemas.openxmlformats.org/officeDocument/2006/relationships/image"/><Relationship Id="rId7" Target="../media/image5.svg" Type="http://schemas.openxmlformats.org/officeDocument/2006/relationships/image"/><Relationship Id="rId8" Target="../media/image6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0.xml" Type="http://schemas.openxmlformats.org/officeDocument/2006/relationships/notesSlide"/><Relationship Id="rId3" Target="../media/image1.jpe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36.pn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1.xml" Type="http://schemas.openxmlformats.org/officeDocument/2006/relationships/notesSlide"/><Relationship Id="rId3" Target="../media/image1.jpeg" Type="http://schemas.openxmlformats.org/officeDocument/2006/relationships/image"/><Relationship Id="rId4" Target="../media/image37.png" Type="http://schemas.openxmlformats.org/officeDocument/2006/relationships/image"/><Relationship Id="rId5" Target="../media/image38.svg" Type="http://schemas.openxmlformats.org/officeDocument/2006/relationships/image"/><Relationship Id="rId6" Target="../media/image39.png" Type="http://schemas.openxmlformats.org/officeDocument/2006/relationships/image"/><Relationship Id="rId7" Target="../media/image40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2.xml" Type="http://schemas.openxmlformats.org/officeDocument/2006/relationships/notesSlide"/><Relationship Id="rId3" Target="../media/image1.jpe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4.png" Type="http://schemas.openxmlformats.org/officeDocument/2006/relationships/image"/><Relationship Id="rId7" Target="../media/image5.svg" Type="http://schemas.openxmlformats.org/officeDocument/2006/relationships/image"/><Relationship Id="rId8" Target="../media/image4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1.jpe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7.pn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Relationship Id="rId3" Target="../media/image1.jpe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12.png" Type="http://schemas.openxmlformats.org/officeDocument/2006/relationships/image"/><Relationship Id="rId7" Target="../media/image13.svg" Type="http://schemas.openxmlformats.org/officeDocument/2006/relationships/image"/><Relationship Id="rId8" Target="../media/image14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Relationship Id="rId3" Target="../media/image1.jpe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15.png" Type="http://schemas.openxmlformats.org/officeDocument/2006/relationships/image"/><Relationship Id="rId7" Target="../media/image16.svg" Type="http://schemas.openxmlformats.org/officeDocument/2006/relationships/image"/><Relationship Id="rId8" Target="../media/image17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5.xml" Type="http://schemas.openxmlformats.org/officeDocument/2006/relationships/notesSlide"/><Relationship Id="rId3" Target="../media/image1.jpeg" Type="http://schemas.openxmlformats.org/officeDocument/2006/relationships/image"/><Relationship Id="rId4" Target="../media/image18.png" Type="http://schemas.openxmlformats.org/officeDocument/2006/relationships/image"/><Relationship Id="rId5" Target="../media/image19.svg" Type="http://schemas.openxmlformats.org/officeDocument/2006/relationships/image"/><Relationship Id="rId6" Target="../media/image20.png" Type="http://schemas.openxmlformats.org/officeDocument/2006/relationships/image"/><Relationship Id="rId7" Target="../media/image21.png" Type="http://schemas.openxmlformats.org/officeDocument/2006/relationships/image"/><Relationship Id="rId8" Target="../media/image22.png" Type="http://schemas.openxmlformats.org/officeDocument/2006/relationships/image"/><Relationship Id="rId9" Target="../media/image23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6.xml" Type="http://schemas.openxmlformats.org/officeDocument/2006/relationships/notesSlide"/><Relationship Id="rId3" Target="../media/image1.jpeg" Type="http://schemas.openxmlformats.org/officeDocument/2006/relationships/image"/><Relationship Id="rId4" Target="../media/image24.png" Type="http://schemas.openxmlformats.org/officeDocument/2006/relationships/image"/><Relationship Id="rId5" Target="../media/image25.svg" Type="http://schemas.openxmlformats.org/officeDocument/2006/relationships/image"/><Relationship Id="rId6" Target="../media/image26.png" Type="http://schemas.openxmlformats.org/officeDocument/2006/relationships/image"/><Relationship Id="rId7" Target="../media/image27.svg" Type="http://schemas.openxmlformats.org/officeDocument/2006/relationships/image"/><Relationship Id="rId8" Target="../media/image28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7.xml" Type="http://schemas.openxmlformats.org/officeDocument/2006/relationships/notesSlide"/><Relationship Id="rId3" Target="../media/image1.jpeg" Type="http://schemas.openxmlformats.org/officeDocument/2006/relationships/image"/><Relationship Id="rId4" Target="../media/image29.png" Type="http://schemas.openxmlformats.org/officeDocument/2006/relationships/image"/><Relationship Id="rId5" Target="../media/image30.svg" Type="http://schemas.openxmlformats.org/officeDocument/2006/relationships/image"/><Relationship Id="rId6" Target="../media/image31.png" Type="http://schemas.openxmlformats.org/officeDocument/2006/relationships/image"/><Relationship Id="rId7" Target="../media/image32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8.xml" Type="http://schemas.openxmlformats.org/officeDocument/2006/relationships/notesSlide"/><Relationship Id="rId3" Target="../media/image1.jpeg" Type="http://schemas.openxmlformats.org/officeDocument/2006/relationships/image"/><Relationship Id="rId4" Target="../media/image29.png" Type="http://schemas.openxmlformats.org/officeDocument/2006/relationships/image"/><Relationship Id="rId5" Target="../media/image30.svg" Type="http://schemas.openxmlformats.org/officeDocument/2006/relationships/image"/><Relationship Id="rId6" Target="../media/image33.png" Type="http://schemas.openxmlformats.org/officeDocument/2006/relationships/image"/><Relationship Id="rId7" Target="../media/image34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9.xml" Type="http://schemas.openxmlformats.org/officeDocument/2006/relationships/notesSlide"/><Relationship Id="rId3" Target="../media/image1.jpeg" Type="http://schemas.openxmlformats.org/officeDocument/2006/relationships/image"/><Relationship Id="rId4" Target="../media/image24.png" Type="http://schemas.openxmlformats.org/officeDocument/2006/relationships/image"/><Relationship Id="rId5" Target="../media/image25.svg" Type="http://schemas.openxmlformats.org/officeDocument/2006/relationships/image"/><Relationship Id="rId6" Target="../media/image26.png" Type="http://schemas.openxmlformats.org/officeDocument/2006/relationships/image"/><Relationship Id="rId7" Target="../media/image27.svg" Type="http://schemas.openxmlformats.org/officeDocument/2006/relationships/image"/><Relationship Id="rId8" Target="../media/image35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6666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740709" y="481547"/>
            <a:ext cx="2052880" cy="3109386"/>
          </a:xfrm>
          <a:custGeom>
            <a:avLst/>
            <a:gdLst/>
            <a:ahLst/>
            <a:cxnLst/>
            <a:rect r="r" b="b" t="t" l="l"/>
            <a:pathLst>
              <a:path h="3109386" w="2052880">
                <a:moveTo>
                  <a:pt x="0" y="0"/>
                </a:moveTo>
                <a:lnTo>
                  <a:pt x="2052880" y="0"/>
                </a:lnTo>
                <a:lnTo>
                  <a:pt x="2052880" y="3109386"/>
                </a:lnTo>
                <a:lnTo>
                  <a:pt x="0" y="31093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426450" y="1311926"/>
            <a:ext cx="15414000" cy="3673602"/>
            <a:chOff x="0" y="0"/>
            <a:chExt cx="20552000" cy="489813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0552000" cy="4898136"/>
            </a:xfrm>
            <a:custGeom>
              <a:avLst/>
              <a:gdLst/>
              <a:ahLst/>
              <a:cxnLst/>
              <a:rect r="r" b="b" t="t" l="l"/>
              <a:pathLst>
                <a:path h="4898136" w="20552000">
                  <a:moveTo>
                    <a:pt x="0" y="0"/>
                  </a:moveTo>
                  <a:lnTo>
                    <a:pt x="20552000" y="0"/>
                  </a:lnTo>
                  <a:lnTo>
                    <a:pt x="20552000" y="4898136"/>
                  </a:lnTo>
                  <a:lnTo>
                    <a:pt x="0" y="489813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0"/>
              <a:ext cx="20552000" cy="4898136"/>
            </a:xfrm>
            <a:prstGeom prst="rect">
              <a:avLst/>
            </a:prstGeom>
          </p:spPr>
          <p:txBody>
            <a:bodyPr anchor="b" rtlCol="false" tIns="0" lIns="0" bIns="0" rIns="0"/>
            <a:lstStyle/>
            <a:p>
              <a:pPr algn="ctr">
                <a:lnSpc>
                  <a:spcPts val="10800"/>
                </a:lnSpc>
              </a:pPr>
              <a:r>
                <a:rPr lang="en-US" b="true" sz="9000">
                  <a:solidFill>
                    <a:srgbClr val="FFFFFF"/>
                  </a:solidFill>
                  <a:latin typeface="Chakra Petch Bold"/>
                  <a:ea typeface="Chakra Petch Bold"/>
                  <a:cs typeface="Chakra Petch Bold"/>
                  <a:sym typeface="Chakra Petch Bold"/>
                </a:rPr>
                <a:t>Gestión Inteligente del Tráfico en Ecuador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4157700" y="4573976"/>
            <a:ext cx="9972600" cy="963600"/>
            <a:chOff x="0" y="0"/>
            <a:chExt cx="13296800" cy="1284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3296801" cy="1284800"/>
            </a:xfrm>
            <a:custGeom>
              <a:avLst/>
              <a:gdLst/>
              <a:ahLst/>
              <a:cxnLst/>
              <a:rect r="r" b="b" t="t" l="l"/>
              <a:pathLst>
                <a:path h="1284800" w="13296801">
                  <a:moveTo>
                    <a:pt x="0" y="0"/>
                  </a:moveTo>
                  <a:lnTo>
                    <a:pt x="13296801" y="0"/>
                  </a:lnTo>
                  <a:lnTo>
                    <a:pt x="13296801" y="1284800"/>
                  </a:lnTo>
                  <a:lnTo>
                    <a:pt x="0" y="1284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9525"/>
              <a:ext cx="13296800" cy="127527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3840"/>
                </a:lnSpc>
              </a:pPr>
              <a:r>
                <a:rPr lang="en-US" sz="3200">
                  <a:solidFill>
                    <a:srgbClr val="FFFFFF"/>
                  </a:solidFill>
                  <a:latin typeface="Bai Jamjuree"/>
                  <a:ea typeface="Bai Jamjuree"/>
                  <a:cs typeface="Bai Jamjuree"/>
                  <a:sym typeface="Bai Jamjuree"/>
                </a:rPr>
                <a:t>GRUPO B</a:t>
              </a: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4259744" y="9292934"/>
            <a:ext cx="3109386" cy="2052880"/>
          </a:xfrm>
          <a:custGeom>
            <a:avLst/>
            <a:gdLst/>
            <a:ahLst/>
            <a:cxnLst/>
            <a:rect r="r" b="b" t="t" l="l"/>
            <a:pathLst>
              <a:path h="2052880" w="3109386">
                <a:moveTo>
                  <a:pt x="0" y="0"/>
                </a:moveTo>
                <a:lnTo>
                  <a:pt x="3109386" y="0"/>
                </a:lnTo>
                <a:lnTo>
                  <a:pt x="3109386" y="2052880"/>
                </a:lnTo>
                <a:lnTo>
                  <a:pt x="0" y="205288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0" y="6084960"/>
            <a:ext cx="18288000" cy="4202040"/>
            <a:chOff x="0" y="0"/>
            <a:chExt cx="2833290" cy="651006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833290" cy="651006"/>
            </a:xfrm>
            <a:custGeom>
              <a:avLst/>
              <a:gdLst/>
              <a:ahLst/>
              <a:cxnLst/>
              <a:rect r="r" b="b" t="t" l="l"/>
              <a:pathLst>
                <a:path h="651006" w="2833290">
                  <a:moveTo>
                    <a:pt x="0" y="0"/>
                  </a:moveTo>
                  <a:lnTo>
                    <a:pt x="2833290" y="0"/>
                  </a:lnTo>
                  <a:lnTo>
                    <a:pt x="2833290" y="651006"/>
                  </a:lnTo>
                  <a:lnTo>
                    <a:pt x="0" y="651006"/>
                  </a:lnTo>
                  <a:close/>
                </a:path>
              </a:pathLst>
            </a:custGeom>
            <a:blipFill>
              <a:blip r:embed="rId8"/>
              <a:stretch>
                <a:fillRect l="0" t="-23452" r="0" b="-84908"/>
              </a:stretch>
            </a:blipFill>
          </p:spPr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6666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740709" y="618815"/>
            <a:ext cx="2052880" cy="3109386"/>
          </a:xfrm>
          <a:custGeom>
            <a:avLst/>
            <a:gdLst/>
            <a:ahLst/>
            <a:cxnLst/>
            <a:rect r="r" b="b" t="t" l="l"/>
            <a:pathLst>
              <a:path h="3109386" w="2052880">
                <a:moveTo>
                  <a:pt x="0" y="0"/>
                </a:moveTo>
                <a:lnTo>
                  <a:pt x="2052880" y="0"/>
                </a:lnTo>
                <a:lnTo>
                  <a:pt x="2052880" y="3109386"/>
                </a:lnTo>
                <a:lnTo>
                  <a:pt x="0" y="31093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312171" y="1028700"/>
            <a:ext cx="7132800" cy="1426642"/>
            <a:chOff x="0" y="0"/>
            <a:chExt cx="9510400" cy="190218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9510400" cy="1902189"/>
            </a:xfrm>
            <a:custGeom>
              <a:avLst/>
              <a:gdLst/>
              <a:ahLst/>
              <a:cxnLst/>
              <a:rect r="r" b="b" t="t" l="l"/>
              <a:pathLst>
                <a:path h="1902189" w="9510400">
                  <a:moveTo>
                    <a:pt x="0" y="0"/>
                  </a:moveTo>
                  <a:lnTo>
                    <a:pt x="9510400" y="0"/>
                  </a:lnTo>
                  <a:lnTo>
                    <a:pt x="9510400" y="1902189"/>
                  </a:lnTo>
                  <a:lnTo>
                    <a:pt x="0" y="190218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0"/>
              <a:ext cx="9510400" cy="1902189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719"/>
                </a:lnSpc>
              </a:pPr>
              <a:r>
                <a:rPr lang="en-US" b="true" sz="5599">
                  <a:solidFill>
                    <a:srgbClr val="FFFFFF"/>
                  </a:solidFill>
                  <a:latin typeface="Chakra Petch Bold"/>
                  <a:ea typeface="Chakra Petch Bold"/>
                  <a:cs typeface="Chakra Petch Bold"/>
                  <a:sym typeface="Chakra Petch Bold"/>
                </a:rPr>
                <a:t>Conclusión 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0713400" y="0"/>
            <a:ext cx="6418800" cy="10287000"/>
            <a:chOff x="0" y="0"/>
            <a:chExt cx="812800" cy="130262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1302623"/>
            </a:xfrm>
            <a:custGeom>
              <a:avLst/>
              <a:gdLst/>
              <a:ahLst/>
              <a:cxnLst/>
              <a:rect r="r" b="b" t="t" l="l"/>
              <a:pathLst>
                <a:path h="1302623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1302623"/>
                  </a:lnTo>
                  <a:lnTo>
                    <a:pt x="0" y="1302623"/>
                  </a:lnTo>
                  <a:close/>
                </a:path>
              </a:pathLst>
            </a:custGeom>
            <a:blipFill>
              <a:blip r:embed="rId6"/>
              <a:stretch>
                <a:fillRect l="-110263" t="0" r="-110263" b="0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8598994" y="9292954"/>
            <a:ext cx="3109386" cy="2052880"/>
          </a:xfrm>
          <a:custGeom>
            <a:avLst/>
            <a:gdLst/>
            <a:ahLst/>
            <a:cxnLst/>
            <a:rect r="r" b="b" t="t" l="l"/>
            <a:pathLst>
              <a:path h="2052880" w="3109386">
                <a:moveTo>
                  <a:pt x="0" y="0"/>
                </a:moveTo>
                <a:lnTo>
                  <a:pt x="3109386" y="0"/>
                </a:lnTo>
                <a:lnTo>
                  <a:pt x="3109386" y="2052880"/>
                </a:lnTo>
                <a:lnTo>
                  <a:pt x="0" y="205288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429200" y="3463252"/>
            <a:ext cx="7714800" cy="4670984"/>
            <a:chOff x="0" y="0"/>
            <a:chExt cx="10286400" cy="622797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0286400" cy="6227978"/>
            </a:xfrm>
            <a:custGeom>
              <a:avLst/>
              <a:gdLst/>
              <a:ahLst/>
              <a:cxnLst/>
              <a:rect r="r" b="b" t="t" l="l"/>
              <a:pathLst>
                <a:path h="6227978" w="10286400">
                  <a:moveTo>
                    <a:pt x="0" y="0"/>
                  </a:moveTo>
                  <a:lnTo>
                    <a:pt x="10286400" y="0"/>
                  </a:lnTo>
                  <a:lnTo>
                    <a:pt x="10286400" y="6227978"/>
                  </a:lnTo>
                  <a:lnTo>
                    <a:pt x="0" y="622797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0"/>
              <a:ext cx="10286400" cy="622797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626109" indent="-313054" lvl="1">
                <a:lnSpc>
                  <a:spcPts val="3479"/>
                </a:lnSpc>
                <a:buFont typeface="Arial"/>
                <a:buChar char="•"/>
              </a:pPr>
              <a:r>
                <a:rPr lang="en-US" sz="2899">
                  <a:solidFill>
                    <a:srgbClr val="FFFFFF"/>
                  </a:solidFill>
                  <a:latin typeface="Bai Jamjuree"/>
                  <a:ea typeface="Bai Jamjuree"/>
                  <a:cs typeface="Bai Jamjuree"/>
                  <a:sym typeface="Bai Jamjuree"/>
                </a:rPr>
                <a:t>Los ITS</a:t>
              </a:r>
              <a:r>
                <a:rPr lang="en-US" sz="2899">
                  <a:solidFill>
                    <a:srgbClr val="FFFFFF"/>
                  </a:solidFill>
                  <a:latin typeface="Bai Jamjuree"/>
                  <a:ea typeface="Bai Jamjuree"/>
                  <a:cs typeface="Bai Jamjuree"/>
                  <a:sym typeface="Bai Jamjuree"/>
                </a:rPr>
                <a:t> son una solución viable y efectiva para reducir el tráfico y la contaminación en Ecuador.</a:t>
              </a:r>
            </a:p>
            <a:p>
              <a:pPr algn="l" marL="626109" indent="-313054" lvl="1">
                <a:lnSpc>
                  <a:spcPts val="3479"/>
                </a:lnSpc>
                <a:buFont typeface="Arial"/>
                <a:buChar char="•"/>
              </a:pPr>
              <a:r>
                <a:rPr lang="en-US" sz="2899">
                  <a:solidFill>
                    <a:srgbClr val="FFFFFF"/>
                  </a:solidFill>
                  <a:latin typeface="Bai Jamjuree"/>
                  <a:ea typeface="Bai Jamjuree"/>
                  <a:cs typeface="Bai Jamjuree"/>
                  <a:sym typeface="Bai Jamjuree"/>
                </a:rPr>
                <a:t> La mayoría de los encuestados aprueba su implementación, pero existen preocupaciones sobre privacidad de datos.</a:t>
              </a:r>
            </a:p>
            <a:p>
              <a:pPr algn="l" marL="626111" indent="-313055" lvl="1">
                <a:lnSpc>
                  <a:spcPts val="3480"/>
                </a:lnSpc>
                <a:buFont typeface="Arial"/>
                <a:buChar char="•"/>
              </a:pPr>
              <a:r>
                <a:rPr lang="en-US" sz="2900">
                  <a:solidFill>
                    <a:srgbClr val="FFFFFF"/>
                  </a:solidFill>
                  <a:latin typeface="Bai Jamjuree"/>
                  <a:ea typeface="Bai Jamjuree"/>
                  <a:cs typeface="Bai Jamjuree"/>
                  <a:sym typeface="Bai Jamjuree"/>
                </a:rPr>
                <a:t> Es fundamental realizar una implementación gradual con proyectos piloto en Quito y Guayaquil.</a:t>
              </a:r>
            </a:p>
          </p:txBody>
        </p: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6666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-1080000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740709" y="6558801"/>
            <a:ext cx="18087889" cy="4787033"/>
          </a:xfrm>
          <a:custGeom>
            <a:avLst/>
            <a:gdLst/>
            <a:ahLst/>
            <a:cxnLst/>
            <a:rect r="r" b="b" t="t" l="l"/>
            <a:pathLst>
              <a:path h="4787033" w="18087889">
                <a:moveTo>
                  <a:pt x="0" y="0"/>
                </a:moveTo>
                <a:lnTo>
                  <a:pt x="18087889" y="0"/>
                </a:lnTo>
                <a:lnTo>
                  <a:pt x="18087889" y="4787033"/>
                </a:lnTo>
                <a:lnTo>
                  <a:pt x="0" y="47870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440000" y="890050"/>
            <a:ext cx="15408000" cy="1426642"/>
            <a:chOff x="0" y="0"/>
            <a:chExt cx="20544000" cy="190218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0544000" cy="1902189"/>
            </a:xfrm>
            <a:custGeom>
              <a:avLst/>
              <a:gdLst/>
              <a:ahLst/>
              <a:cxnLst/>
              <a:rect r="r" b="b" t="t" l="l"/>
              <a:pathLst>
                <a:path h="1902189" w="20544000">
                  <a:moveTo>
                    <a:pt x="0" y="0"/>
                  </a:moveTo>
                  <a:lnTo>
                    <a:pt x="20544000" y="0"/>
                  </a:lnTo>
                  <a:lnTo>
                    <a:pt x="20544000" y="1902189"/>
                  </a:lnTo>
                  <a:lnTo>
                    <a:pt x="0" y="190218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0"/>
              <a:ext cx="20544000" cy="1902189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719"/>
                </a:lnSpc>
              </a:pPr>
              <a:r>
                <a:rPr lang="en-US" b="true" sz="5599">
                  <a:solidFill>
                    <a:srgbClr val="FFFFFF"/>
                  </a:solidFill>
                  <a:latin typeface="Chakra Petch Bold"/>
                  <a:ea typeface="Chakra Petch Bold"/>
                  <a:cs typeface="Chakra Petch Bold"/>
                  <a:sym typeface="Chakra Petch Bold"/>
                </a:rPr>
                <a:t>Recomendaciones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9133200" y="3079701"/>
            <a:ext cx="7714800" cy="5547284"/>
            <a:chOff x="0" y="0"/>
            <a:chExt cx="10286400" cy="739637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0286400" cy="7396378"/>
            </a:xfrm>
            <a:custGeom>
              <a:avLst/>
              <a:gdLst/>
              <a:ahLst/>
              <a:cxnLst/>
              <a:rect r="r" b="b" t="t" l="l"/>
              <a:pathLst>
                <a:path h="7396378" w="10286400">
                  <a:moveTo>
                    <a:pt x="0" y="0"/>
                  </a:moveTo>
                  <a:lnTo>
                    <a:pt x="10286400" y="0"/>
                  </a:lnTo>
                  <a:lnTo>
                    <a:pt x="10286400" y="7396378"/>
                  </a:lnTo>
                  <a:lnTo>
                    <a:pt x="0" y="739637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0"/>
              <a:ext cx="10286400" cy="739637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626109" indent="-313054" lvl="1">
                <a:lnSpc>
                  <a:spcPts val="3479"/>
                </a:lnSpc>
                <a:buFont typeface="Arial"/>
                <a:buChar char="•"/>
              </a:pPr>
              <a:r>
                <a:rPr lang="en-US" b="true" sz="2899">
                  <a:solidFill>
                    <a:srgbClr val="FFFFFF"/>
                  </a:solidFill>
                  <a:latin typeface="Bai Jamjuree Bold"/>
                  <a:ea typeface="Bai Jamjuree Bold"/>
                  <a:cs typeface="Bai Jamjuree Bold"/>
                  <a:sym typeface="Bai Jamjuree Bold"/>
                </a:rPr>
                <a:t>Proyectos Piloto: </a:t>
              </a:r>
              <a:r>
                <a:rPr lang="en-US" sz="2899">
                  <a:solidFill>
                    <a:srgbClr val="FFFFFF"/>
                  </a:solidFill>
                  <a:latin typeface="Bai Jamjuree"/>
                  <a:ea typeface="Bai Jamjuree"/>
                  <a:cs typeface="Bai Jamjuree"/>
                  <a:sym typeface="Bai Jamjuree"/>
                </a:rPr>
                <a:t>Aplicar ITS </a:t>
              </a:r>
              <a:r>
                <a:rPr lang="en-US" sz="2899">
                  <a:solidFill>
                    <a:srgbClr val="FFFFFF"/>
                  </a:solidFill>
                  <a:latin typeface="Bai Jamjuree"/>
                  <a:ea typeface="Bai Jamjuree"/>
                  <a:cs typeface="Bai Jamjuree"/>
                  <a:sym typeface="Bai Jamjuree"/>
                </a:rPr>
                <a:t>en zonas con alta congestión para evaluar su impacto.</a:t>
              </a:r>
            </a:p>
            <a:p>
              <a:pPr algn="l" marL="626109" indent="-313054" lvl="1">
                <a:lnSpc>
                  <a:spcPts val="3479"/>
                </a:lnSpc>
                <a:buFont typeface="Arial"/>
                <a:buChar char="•"/>
              </a:pPr>
              <a:r>
                <a:rPr lang="en-US" sz="2899">
                  <a:solidFill>
                    <a:srgbClr val="FFFFFF"/>
                  </a:solidFill>
                  <a:latin typeface="Bai Jamjuree"/>
                  <a:ea typeface="Bai Jamjuree"/>
                  <a:cs typeface="Bai Jamjuree"/>
                  <a:sym typeface="Bai Jamjuree"/>
                </a:rPr>
                <a:t> </a:t>
              </a:r>
              <a:r>
                <a:rPr lang="en-US" b="true" sz="2899">
                  <a:solidFill>
                    <a:srgbClr val="FFFFFF"/>
                  </a:solidFill>
                  <a:latin typeface="Bai Jamjuree Bold"/>
                  <a:ea typeface="Bai Jamjuree Bold"/>
                  <a:cs typeface="Bai Jamjuree Bold"/>
                  <a:sym typeface="Bai Jamjuree Bold"/>
                </a:rPr>
                <a:t>Políticas de Regulación: </a:t>
              </a:r>
              <a:r>
                <a:rPr lang="en-US" sz="2899">
                  <a:solidFill>
                    <a:srgbClr val="FFFFFF"/>
                  </a:solidFill>
                  <a:latin typeface="Bai Jamjuree"/>
                  <a:ea typeface="Bai Jamjuree"/>
                  <a:cs typeface="Bai Jamjuree"/>
                  <a:sym typeface="Bai Jamjuree"/>
                </a:rPr>
                <a:t>Garantizar la protección de datos personales en los sistemas de monitoreo.</a:t>
              </a:r>
            </a:p>
            <a:p>
              <a:pPr algn="l" marL="626109" indent="-313054" lvl="1">
                <a:lnSpc>
                  <a:spcPts val="3479"/>
                </a:lnSpc>
                <a:buFont typeface="Arial"/>
                <a:buChar char="•"/>
              </a:pPr>
              <a:r>
                <a:rPr lang="en-US" sz="2899">
                  <a:solidFill>
                    <a:srgbClr val="FFFFFF"/>
                  </a:solidFill>
                  <a:latin typeface="Bai Jamjuree"/>
                  <a:ea typeface="Bai Jamjuree"/>
                  <a:cs typeface="Bai Jamjuree"/>
                  <a:sym typeface="Bai Jamjuree"/>
                </a:rPr>
                <a:t> </a:t>
              </a:r>
              <a:r>
                <a:rPr lang="en-US" b="true" sz="2899">
                  <a:solidFill>
                    <a:srgbClr val="FFFFFF"/>
                  </a:solidFill>
                  <a:latin typeface="Bai Jamjuree Bold"/>
                  <a:ea typeface="Bai Jamjuree Bold"/>
                  <a:cs typeface="Bai Jamjuree Bold"/>
                  <a:sym typeface="Bai Jamjuree Bold"/>
                </a:rPr>
                <a:t>Alianzas Público-Privadas: </a:t>
              </a:r>
              <a:r>
                <a:rPr lang="en-US" sz="2899">
                  <a:solidFill>
                    <a:srgbClr val="FFFFFF"/>
                  </a:solidFill>
                  <a:latin typeface="Bai Jamjuree"/>
                  <a:ea typeface="Bai Jamjuree"/>
                  <a:cs typeface="Bai Jamjuree"/>
                  <a:sym typeface="Bai Jamjuree"/>
                </a:rPr>
                <a:t>Fomentar inversiones con empresas de tecnología y transporte.</a:t>
              </a:r>
            </a:p>
            <a:p>
              <a:pPr algn="l" marL="626111" indent="-313055" lvl="1">
                <a:lnSpc>
                  <a:spcPts val="3480"/>
                </a:lnSpc>
                <a:buFont typeface="Arial"/>
                <a:buChar char="•"/>
              </a:pPr>
              <a:r>
                <a:rPr lang="en-US" sz="2900">
                  <a:solidFill>
                    <a:srgbClr val="FFFFFF"/>
                  </a:solidFill>
                  <a:latin typeface="Bai Jamjuree"/>
                  <a:ea typeface="Bai Jamjuree"/>
                  <a:cs typeface="Bai Jamjuree"/>
                  <a:sym typeface="Bai Jamjuree"/>
                </a:rPr>
                <a:t> </a:t>
              </a:r>
              <a:r>
                <a:rPr lang="en-US" b="true" sz="2900">
                  <a:solidFill>
                    <a:srgbClr val="FFFFFF"/>
                  </a:solidFill>
                  <a:latin typeface="Bai Jamjuree Bold"/>
                  <a:ea typeface="Bai Jamjuree Bold"/>
                  <a:cs typeface="Bai Jamjuree Bold"/>
                  <a:sym typeface="Bai Jamjuree Bold"/>
                </a:rPr>
                <a:t>Educación y Concienciación: </a:t>
              </a:r>
              <a:r>
                <a:rPr lang="en-US" sz="2900">
                  <a:solidFill>
                    <a:srgbClr val="FFFFFF"/>
                  </a:solidFill>
                  <a:latin typeface="Bai Jamjuree"/>
                  <a:ea typeface="Bai Jamjuree"/>
                  <a:cs typeface="Bai Jamjuree"/>
                  <a:sym typeface="Bai Jamjuree"/>
                </a:rPr>
                <a:t>Campañas informativas sobre los beneficios de los ITS.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440000" y="2647950"/>
            <a:ext cx="7151398" cy="2667002"/>
            <a:chOff x="0" y="0"/>
            <a:chExt cx="1107939" cy="41318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107939" cy="413188"/>
            </a:xfrm>
            <a:custGeom>
              <a:avLst/>
              <a:gdLst/>
              <a:ahLst/>
              <a:cxnLst/>
              <a:rect r="r" b="b" t="t" l="l"/>
              <a:pathLst>
                <a:path h="413188" w="1107939">
                  <a:moveTo>
                    <a:pt x="0" y="0"/>
                  </a:moveTo>
                  <a:lnTo>
                    <a:pt x="1107939" y="0"/>
                  </a:lnTo>
                  <a:lnTo>
                    <a:pt x="1107939" y="413188"/>
                  </a:lnTo>
                  <a:lnTo>
                    <a:pt x="0" y="413188"/>
                  </a:lnTo>
                  <a:close/>
                </a:path>
              </a:pathLst>
            </a:custGeom>
            <a:blipFill>
              <a:blip r:embed="rId6"/>
              <a:stretch>
                <a:fillRect l="0" t="-10332" r="0" b="-10332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440000" y="5959983"/>
            <a:ext cx="7151398" cy="2667002"/>
            <a:chOff x="0" y="0"/>
            <a:chExt cx="1107939" cy="413188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107939" cy="413188"/>
            </a:xfrm>
            <a:custGeom>
              <a:avLst/>
              <a:gdLst/>
              <a:ahLst/>
              <a:cxnLst/>
              <a:rect r="r" b="b" t="t" l="l"/>
              <a:pathLst>
                <a:path h="413188" w="1107939">
                  <a:moveTo>
                    <a:pt x="0" y="0"/>
                  </a:moveTo>
                  <a:lnTo>
                    <a:pt x="1107939" y="0"/>
                  </a:lnTo>
                  <a:lnTo>
                    <a:pt x="1107939" y="413188"/>
                  </a:lnTo>
                  <a:lnTo>
                    <a:pt x="0" y="413188"/>
                  </a:lnTo>
                  <a:close/>
                </a:path>
              </a:pathLst>
            </a:custGeom>
            <a:blipFill>
              <a:blip r:embed="rId7"/>
              <a:stretch>
                <a:fillRect l="0" t="-25415" r="0" b="-25415"/>
              </a:stretch>
            </a:blipFill>
          </p:spPr>
        </p:sp>
      </p:grp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6666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740709" y="481547"/>
            <a:ext cx="2052880" cy="3109386"/>
          </a:xfrm>
          <a:custGeom>
            <a:avLst/>
            <a:gdLst/>
            <a:ahLst/>
            <a:cxnLst/>
            <a:rect r="r" b="b" t="t" l="l"/>
            <a:pathLst>
              <a:path h="3109386" w="2052880">
                <a:moveTo>
                  <a:pt x="0" y="0"/>
                </a:moveTo>
                <a:lnTo>
                  <a:pt x="2052880" y="0"/>
                </a:lnTo>
                <a:lnTo>
                  <a:pt x="2052880" y="3109386"/>
                </a:lnTo>
                <a:lnTo>
                  <a:pt x="0" y="31093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259744" y="9292934"/>
            <a:ext cx="3109386" cy="2052880"/>
          </a:xfrm>
          <a:custGeom>
            <a:avLst/>
            <a:gdLst/>
            <a:ahLst/>
            <a:cxnLst/>
            <a:rect r="r" b="b" t="t" l="l"/>
            <a:pathLst>
              <a:path h="2052880" w="3109386">
                <a:moveTo>
                  <a:pt x="0" y="0"/>
                </a:moveTo>
                <a:lnTo>
                  <a:pt x="3109386" y="0"/>
                </a:lnTo>
                <a:lnTo>
                  <a:pt x="3109386" y="2052880"/>
                </a:lnTo>
                <a:lnTo>
                  <a:pt x="0" y="205288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4496762" y="481547"/>
            <a:ext cx="9294477" cy="9294477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8"/>
              <a:stretch>
                <a:fillRect l="-30000" t="0" r="-30000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4974847" y="974347"/>
            <a:ext cx="8338306" cy="8338306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72121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5721330" y="1720830"/>
            <a:ext cx="6845341" cy="6845341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C1C1C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437000" y="3306699"/>
            <a:ext cx="15414000" cy="3673602"/>
            <a:chOff x="0" y="0"/>
            <a:chExt cx="20552000" cy="4898136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0552000" cy="4898136"/>
            </a:xfrm>
            <a:custGeom>
              <a:avLst/>
              <a:gdLst/>
              <a:ahLst/>
              <a:cxnLst/>
              <a:rect r="r" b="b" t="t" l="l"/>
              <a:pathLst>
                <a:path h="4898136" w="20552000">
                  <a:moveTo>
                    <a:pt x="0" y="0"/>
                  </a:moveTo>
                  <a:lnTo>
                    <a:pt x="20552000" y="0"/>
                  </a:lnTo>
                  <a:lnTo>
                    <a:pt x="20552000" y="4898136"/>
                  </a:lnTo>
                  <a:lnTo>
                    <a:pt x="0" y="489813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0"/>
              <a:ext cx="20552000" cy="4898136"/>
            </a:xfrm>
            <a:prstGeom prst="rect">
              <a:avLst/>
            </a:prstGeom>
          </p:spPr>
          <p:txBody>
            <a:bodyPr anchor="b" rtlCol="false" tIns="0" lIns="0" bIns="0" rIns="0"/>
            <a:lstStyle/>
            <a:p>
              <a:pPr algn="ctr">
                <a:lnSpc>
                  <a:spcPts val="10800"/>
                </a:lnSpc>
              </a:pPr>
              <a:r>
                <a:rPr lang="en-US" sz="9000" b="true">
                  <a:solidFill>
                    <a:srgbClr val="FFFFFF"/>
                  </a:solidFill>
                  <a:latin typeface="Chakra Petch Bold"/>
                  <a:ea typeface="Chakra Petch Bold"/>
                  <a:cs typeface="Chakra Petch Bold"/>
                  <a:sym typeface="Chakra Petch Bold"/>
                </a:rPr>
                <a:t>MUCHAS </a:t>
              </a:r>
            </a:p>
            <a:p>
              <a:pPr algn="ctr">
                <a:lnSpc>
                  <a:spcPts val="10800"/>
                </a:lnSpc>
              </a:pPr>
              <a:r>
                <a:rPr lang="en-US" b="true" sz="9000">
                  <a:solidFill>
                    <a:srgbClr val="FFFFFF"/>
                  </a:solidFill>
                  <a:latin typeface="Chakra Petch Bold"/>
                  <a:ea typeface="Chakra Petch Bold"/>
                  <a:cs typeface="Chakra Petch Bold"/>
                  <a:sym typeface="Chakra Petch Bold"/>
                </a:rPr>
                <a:t>GRACIAS 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6666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740709" y="618815"/>
            <a:ext cx="2052880" cy="3109386"/>
          </a:xfrm>
          <a:custGeom>
            <a:avLst/>
            <a:gdLst/>
            <a:ahLst/>
            <a:cxnLst/>
            <a:rect r="r" b="b" t="t" l="l"/>
            <a:pathLst>
              <a:path h="3109386" w="2052880">
                <a:moveTo>
                  <a:pt x="0" y="0"/>
                </a:moveTo>
                <a:lnTo>
                  <a:pt x="2052880" y="0"/>
                </a:lnTo>
                <a:lnTo>
                  <a:pt x="2052880" y="3109386"/>
                </a:lnTo>
                <a:lnTo>
                  <a:pt x="0" y="31093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312171" y="1028700"/>
            <a:ext cx="7132800" cy="1426642"/>
            <a:chOff x="0" y="0"/>
            <a:chExt cx="9510400" cy="190218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9510400" cy="1902189"/>
            </a:xfrm>
            <a:custGeom>
              <a:avLst/>
              <a:gdLst/>
              <a:ahLst/>
              <a:cxnLst/>
              <a:rect r="r" b="b" t="t" l="l"/>
              <a:pathLst>
                <a:path h="1902189" w="9510400">
                  <a:moveTo>
                    <a:pt x="0" y="0"/>
                  </a:moveTo>
                  <a:lnTo>
                    <a:pt x="9510400" y="0"/>
                  </a:lnTo>
                  <a:lnTo>
                    <a:pt x="9510400" y="1902189"/>
                  </a:lnTo>
                  <a:lnTo>
                    <a:pt x="0" y="190218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0"/>
              <a:ext cx="9510400" cy="1902189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719"/>
                </a:lnSpc>
              </a:pPr>
              <a:r>
                <a:rPr lang="en-US" b="true" sz="5599">
                  <a:solidFill>
                    <a:srgbClr val="FFFFFF"/>
                  </a:solidFill>
                  <a:latin typeface="Chakra Petch Bold"/>
                  <a:ea typeface="Chakra Petch Bold"/>
                  <a:cs typeface="Chakra Petch Bold"/>
                  <a:sym typeface="Chakra Petch Bold"/>
                </a:rPr>
                <a:t>Introducción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312171" y="2630722"/>
            <a:ext cx="7653429" cy="5548257"/>
            <a:chOff x="0" y="0"/>
            <a:chExt cx="10204572" cy="739767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0204572" cy="7397676"/>
            </a:xfrm>
            <a:custGeom>
              <a:avLst/>
              <a:gdLst/>
              <a:ahLst/>
              <a:cxnLst/>
              <a:rect r="r" b="b" t="t" l="l"/>
              <a:pathLst>
                <a:path h="7397676" w="10204572">
                  <a:moveTo>
                    <a:pt x="0" y="0"/>
                  </a:moveTo>
                  <a:lnTo>
                    <a:pt x="10204572" y="0"/>
                  </a:lnTo>
                  <a:lnTo>
                    <a:pt x="10204572" y="7397676"/>
                  </a:lnTo>
                  <a:lnTo>
                    <a:pt x="0" y="739767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9525"/>
              <a:ext cx="10204572" cy="7407201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359"/>
                </a:lnSpc>
              </a:pPr>
            </a:p>
            <a:p>
              <a:pPr algn="l" marL="626109" indent="-313054" lvl="1">
                <a:lnSpc>
                  <a:spcPts val="3479"/>
                </a:lnSpc>
                <a:buFont typeface="Arial"/>
                <a:buChar char="•"/>
              </a:pPr>
              <a:r>
                <a:rPr lang="en-US" sz="2899">
                  <a:solidFill>
                    <a:srgbClr val="FFFFFF"/>
                  </a:solidFill>
                  <a:latin typeface="Bai Jamjuree"/>
                  <a:ea typeface="Bai Jamjuree"/>
                  <a:cs typeface="Bai Jamjuree"/>
                  <a:sym typeface="Bai Jamjuree"/>
                </a:rPr>
                <a:t>Las ciudades ecuatorianas enfrentan un crecimiento acelerado del parque automotor.</a:t>
              </a:r>
            </a:p>
            <a:p>
              <a:pPr algn="l" marL="626109" indent="-313054" lvl="1">
                <a:lnSpc>
                  <a:spcPts val="3479"/>
                </a:lnSpc>
                <a:buFont typeface="Arial"/>
                <a:buChar char="•"/>
              </a:pPr>
              <a:r>
                <a:rPr lang="en-US" sz="2899">
                  <a:solidFill>
                    <a:srgbClr val="FFFFFF"/>
                  </a:solidFill>
                  <a:latin typeface="Bai Jamjuree"/>
                  <a:ea typeface="Bai Jamjuree"/>
                  <a:cs typeface="Bai Jamjuree"/>
                  <a:sym typeface="Bai Jamjuree"/>
                </a:rPr>
                <a:t>La infraestructura vial no ha evolucionado al mismo ritmo, causando embotellamientos diarios.</a:t>
              </a:r>
            </a:p>
            <a:p>
              <a:pPr algn="l" marL="626109" indent="-313054" lvl="1">
                <a:lnSpc>
                  <a:spcPts val="3479"/>
                </a:lnSpc>
                <a:buFont typeface="Arial"/>
                <a:buChar char="•"/>
              </a:pPr>
              <a:r>
                <a:rPr lang="en-US" sz="2899">
                  <a:solidFill>
                    <a:srgbClr val="FFFFFF"/>
                  </a:solidFill>
                  <a:latin typeface="Bai Jamjuree"/>
                  <a:ea typeface="Bai Jamjuree"/>
                  <a:cs typeface="Bai Jamjuree"/>
                  <a:sym typeface="Bai Jamjuree"/>
                </a:rPr>
                <a:t>Esto afecta la movilidad, la calidad del aire y la economía del país.</a:t>
              </a:r>
            </a:p>
            <a:p>
              <a:pPr algn="l" marL="626109" indent="-313054" lvl="1">
                <a:lnSpc>
                  <a:spcPts val="3479"/>
                </a:lnSpc>
                <a:buFont typeface="Arial"/>
                <a:buChar char="•"/>
              </a:pPr>
              <a:r>
                <a:rPr lang="en-US" sz="2899">
                  <a:solidFill>
                    <a:srgbClr val="FFFFFF"/>
                  </a:solidFill>
                  <a:latin typeface="Bai Jamjuree"/>
                  <a:ea typeface="Bai Jamjuree"/>
                  <a:cs typeface="Bai Jamjuree"/>
                  <a:sym typeface="Bai Jamjuree"/>
                </a:rPr>
                <a:t>En Quito, el 59% de la contaminación proviene del transporte terrestre.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0713400" y="0"/>
            <a:ext cx="6418800" cy="10287000"/>
            <a:chOff x="0" y="0"/>
            <a:chExt cx="812800" cy="130262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1302623"/>
            </a:xfrm>
            <a:custGeom>
              <a:avLst/>
              <a:gdLst/>
              <a:ahLst/>
              <a:cxnLst/>
              <a:rect r="r" b="b" t="t" l="l"/>
              <a:pathLst>
                <a:path h="1302623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1302623"/>
                  </a:lnTo>
                  <a:lnTo>
                    <a:pt x="0" y="1302623"/>
                  </a:lnTo>
                  <a:close/>
                </a:path>
              </a:pathLst>
            </a:custGeom>
            <a:blipFill>
              <a:blip r:embed="rId6"/>
              <a:stretch>
                <a:fillRect l="-70272" t="0" r="-70272" b="0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8598994" y="9292954"/>
            <a:ext cx="3109386" cy="2052880"/>
          </a:xfrm>
          <a:custGeom>
            <a:avLst/>
            <a:gdLst/>
            <a:ahLst/>
            <a:cxnLst/>
            <a:rect r="r" b="b" t="t" l="l"/>
            <a:pathLst>
              <a:path h="2052880" w="3109386">
                <a:moveTo>
                  <a:pt x="0" y="0"/>
                </a:moveTo>
                <a:lnTo>
                  <a:pt x="3109386" y="0"/>
                </a:lnTo>
                <a:lnTo>
                  <a:pt x="3109386" y="2052880"/>
                </a:lnTo>
                <a:lnTo>
                  <a:pt x="0" y="205288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6666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749340" y="7585830"/>
            <a:ext cx="2048204" cy="3109048"/>
          </a:xfrm>
          <a:custGeom>
            <a:avLst/>
            <a:gdLst/>
            <a:ahLst/>
            <a:cxnLst/>
            <a:rect r="r" b="b" t="t" l="l"/>
            <a:pathLst>
              <a:path h="3109048" w="2048204">
                <a:moveTo>
                  <a:pt x="0" y="0"/>
                </a:moveTo>
                <a:lnTo>
                  <a:pt x="2048204" y="0"/>
                </a:lnTo>
                <a:lnTo>
                  <a:pt x="2048204" y="3109048"/>
                </a:lnTo>
                <a:lnTo>
                  <a:pt x="0" y="31090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552888" y="-1059830"/>
            <a:ext cx="3109048" cy="2048204"/>
          </a:xfrm>
          <a:custGeom>
            <a:avLst/>
            <a:gdLst/>
            <a:ahLst/>
            <a:cxnLst/>
            <a:rect r="r" b="b" t="t" l="l"/>
            <a:pathLst>
              <a:path h="2048204" w="3109048">
                <a:moveTo>
                  <a:pt x="0" y="0"/>
                </a:moveTo>
                <a:lnTo>
                  <a:pt x="3109048" y="0"/>
                </a:lnTo>
                <a:lnTo>
                  <a:pt x="3109048" y="2048204"/>
                </a:lnTo>
                <a:lnTo>
                  <a:pt x="0" y="204820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7214383" y="4107383"/>
            <a:ext cx="3293581" cy="1426642"/>
            <a:chOff x="0" y="0"/>
            <a:chExt cx="4391441" cy="190218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391442" cy="1902189"/>
            </a:xfrm>
            <a:custGeom>
              <a:avLst/>
              <a:gdLst/>
              <a:ahLst/>
              <a:cxnLst/>
              <a:rect r="r" b="b" t="t" l="l"/>
              <a:pathLst>
                <a:path h="1902189" w="4391442">
                  <a:moveTo>
                    <a:pt x="0" y="0"/>
                  </a:moveTo>
                  <a:lnTo>
                    <a:pt x="4391442" y="0"/>
                  </a:lnTo>
                  <a:lnTo>
                    <a:pt x="4391442" y="1902189"/>
                  </a:lnTo>
                  <a:lnTo>
                    <a:pt x="0" y="190218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0"/>
              <a:ext cx="4391441" cy="1902189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719"/>
                </a:lnSpc>
              </a:pPr>
              <a:r>
                <a:rPr lang="en-US" b="true" sz="5599">
                  <a:solidFill>
                    <a:srgbClr val="FFFFFF"/>
                  </a:solidFill>
                  <a:latin typeface="Chakra Petch Bold"/>
                  <a:ea typeface="Chakra Petch Bold"/>
                  <a:cs typeface="Chakra Petch Bold"/>
                  <a:sym typeface="Chakra Petch Bold"/>
                </a:rPr>
                <a:t>Objetivos</a:t>
              </a:r>
            </a:p>
          </p:txBody>
        </p:sp>
      </p:grpSp>
      <p:graphicFrame>
        <p:nvGraphicFramePr>
          <p:cNvPr name="Table 8" id="8"/>
          <p:cNvGraphicFramePr>
            <a:graphicFrameLocks noGrp="true"/>
          </p:cNvGraphicFramePr>
          <p:nvPr/>
        </p:nvGraphicFramePr>
        <p:xfrm>
          <a:off x="1163782" y="5534025"/>
          <a:ext cx="15960436" cy="3724275"/>
        </p:xfrm>
        <a:graphic>
          <a:graphicData uri="http://schemas.openxmlformats.org/drawingml/2006/table">
            <a:tbl>
              <a:tblPr/>
              <a:tblGrid>
                <a:gridCol w="15960436"/>
              </a:tblGrid>
              <a:tr h="1241425">
                <a:tc>
                  <a:txBody>
                    <a:bodyPr anchor="t" rtlCol="false"/>
                    <a:lstStyle/>
                    <a:p>
                      <a:pPr algn="l" marL="626109" indent="-313054" lvl="1">
                        <a:lnSpc>
                          <a:spcPts val="3479"/>
                        </a:lnSpc>
                        <a:spcBef>
                          <a:spcPct val="0"/>
                        </a:spcBef>
                        <a:buFont typeface="Arial"/>
                        <a:buChar char="•"/>
                        <a:defRPr/>
                      </a:pPr>
                      <a:r>
                        <a:rPr lang="en-US" sz="2899" strike="noStrike" u="none">
                          <a:solidFill>
                            <a:srgbClr val="FFFFFF"/>
                          </a:solidFill>
                          <a:latin typeface="Bai Jamjuree"/>
                          <a:ea typeface="Bai Jamjuree"/>
                          <a:cs typeface="Bai Jamjuree"/>
                          <a:sym typeface="Bai Jamjuree"/>
                        </a:rPr>
                        <a:t>Implementar Sistemas de Transporte Inteligente (ITS) para mejorar el flujo vehicular.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5D5D"/>
                    </a:solidFill>
                  </a:tcPr>
                </a:tc>
              </a:tr>
              <a:tr h="1241425">
                <a:tc>
                  <a:txBody>
                    <a:bodyPr anchor="t" rtlCol="false"/>
                    <a:lstStyle/>
                    <a:p>
                      <a:pPr algn="l" marL="626109" indent="-313054" lvl="1">
                        <a:lnSpc>
                          <a:spcPts val="3479"/>
                        </a:lnSpc>
                        <a:spcBef>
                          <a:spcPct val="0"/>
                        </a:spcBef>
                        <a:buFont typeface="Arial"/>
                        <a:buChar char="•"/>
                        <a:defRPr/>
                      </a:pPr>
                      <a:r>
                        <a:rPr lang="en-US" sz="2899" strike="noStrike" u="none">
                          <a:solidFill>
                            <a:srgbClr val="FFFFFF"/>
                          </a:solidFill>
                          <a:latin typeface="Bai Jamjuree"/>
                          <a:ea typeface="Bai Jamjuree"/>
                          <a:cs typeface="Bai Jamjuree"/>
                          <a:sym typeface="Bai Jamjuree"/>
                        </a:rPr>
                        <a:t>Reducir los tiempos de desplazamiento y las emisiones contaminantes.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2121"/>
                    </a:solidFill>
                  </a:tcPr>
                </a:tc>
              </a:tr>
              <a:tr h="1241425">
                <a:tc>
                  <a:txBody>
                    <a:bodyPr anchor="t" rtlCol="false"/>
                    <a:lstStyle/>
                    <a:p>
                      <a:pPr algn="l" marL="626109" indent="-313054" lvl="1">
                        <a:lnSpc>
                          <a:spcPts val="3479"/>
                        </a:lnSpc>
                        <a:spcBef>
                          <a:spcPct val="0"/>
                        </a:spcBef>
                        <a:buFont typeface="Arial"/>
                        <a:buChar char="•"/>
                        <a:defRPr/>
                      </a:pPr>
                      <a:r>
                        <a:rPr lang="en-US" sz="2899" strike="noStrike" u="none">
                          <a:solidFill>
                            <a:srgbClr val="FFFFFF"/>
                          </a:solidFill>
                          <a:latin typeface="Bai Jamjuree"/>
                          <a:ea typeface="Bai Jamjuree"/>
                          <a:cs typeface="Bai Jamjuree"/>
                          <a:sym typeface="Bai Jamjuree"/>
                        </a:rPr>
                        <a:t>Modernizar la gestión del tránsito mediante el uso de tecnología avanzada.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5D5D"/>
                    </a:solidFill>
                  </a:tcPr>
                </a:tc>
              </a:tr>
            </a:tbl>
          </a:graphicData>
        </a:graphic>
      </p:graphicFrame>
      <p:grpSp>
        <p:nvGrpSpPr>
          <p:cNvPr name="Group 9" id="9"/>
          <p:cNvGrpSpPr/>
          <p:nvPr/>
        </p:nvGrpSpPr>
        <p:grpSpPr>
          <a:xfrm rot="0">
            <a:off x="0" y="0"/>
            <a:ext cx="18288000" cy="4202040"/>
            <a:chOff x="0" y="0"/>
            <a:chExt cx="2833290" cy="651006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833290" cy="651006"/>
            </a:xfrm>
            <a:custGeom>
              <a:avLst/>
              <a:gdLst/>
              <a:ahLst/>
              <a:cxnLst/>
              <a:rect r="r" b="b" t="t" l="l"/>
              <a:pathLst>
                <a:path h="651006" w="2833290">
                  <a:moveTo>
                    <a:pt x="0" y="0"/>
                  </a:moveTo>
                  <a:lnTo>
                    <a:pt x="2833290" y="0"/>
                  </a:lnTo>
                  <a:lnTo>
                    <a:pt x="2833290" y="651006"/>
                  </a:lnTo>
                  <a:lnTo>
                    <a:pt x="0" y="651006"/>
                  </a:lnTo>
                  <a:close/>
                </a:path>
              </a:pathLst>
            </a:custGeom>
            <a:blipFill>
              <a:blip r:embed="rId8"/>
              <a:stretch>
                <a:fillRect l="0" t="-86005" r="0" b="-86005"/>
              </a:stretch>
            </a:blipFill>
          </p:spPr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6666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4259744" y="-1061504"/>
            <a:ext cx="3109386" cy="2052880"/>
          </a:xfrm>
          <a:custGeom>
            <a:avLst/>
            <a:gdLst/>
            <a:ahLst/>
            <a:cxnLst/>
            <a:rect r="r" b="b" t="t" l="l"/>
            <a:pathLst>
              <a:path h="2052880" w="3109386">
                <a:moveTo>
                  <a:pt x="0" y="0"/>
                </a:moveTo>
                <a:lnTo>
                  <a:pt x="3109386" y="0"/>
                </a:lnTo>
                <a:lnTo>
                  <a:pt x="3109386" y="2052880"/>
                </a:lnTo>
                <a:lnTo>
                  <a:pt x="0" y="205288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8803530" y="2864026"/>
            <a:ext cx="8565600" cy="5177181"/>
            <a:chOff x="0" y="0"/>
            <a:chExt cx="11420800" cy="690290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1420800" cy="6902907"/>
            </a:xfrm>
            <a:custGeom>
              <a:avLst/>
              <a:gdLst/>
              <a:ahLst/>
              <a:cxnLst/>
              <a:rect r="r" b="b" t="t" l="l"/>
              <a:pathLst>
                <a:path h="6902907" w="11420800">
                  <a:moveTo>
                    <a:pt x="0" y="0"/>
                  </a:moveTo>
                  <a:lnTo>
                    <a:pt x="11420800" y="0"/>
                  </a:lnTo>
                  <a:lnTo>
                    <a:pt x="11420800" y="6902907"/>
                  </a:lnTo>
                  <a:lnTo>
                    <a:pt x="0" y="690290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9525"/>
              <a:ext cx="11420800" cy="689338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690881" indent="-345440" lvl="1">
                <a:lnSpc>
                  <a:spcPts val="3840"/>
                </a:lnSpc>
                <a:buFont typeface="Arial"/>
                <a:buChar char="•"/>
              </a:pPr>
              <a:r>
                <a:rPr lang="en-US" sz="3200">
                  <a:solidFill>
                    <a:srgbClr val="FFFFFF"/>
                  </a:solidFill>
                  <a:latin typeface="Bai Jamjuree"/>
                  <a:ea typeface="Bai Jamjuree"/>
                  <a:cs typeface="Bai Jamjuree"/>
                  <a:sym typeface="Bai Jamjuree"/>
                </a:rPr>
                <a:t>La c</a:t>
              </a:r>
              <a:r>
                <a:rPr lang="en-US" sz="3200">
                  <a:solidFill>
                    <a:srgbClr val="FFFFFF"/>
                  </a:solidFill>
                  <a:latin typeface="Bai Jamjuree"/>
                  <a:ea typeface="Bai Jamjuree"/>
                  <a:cs typeface="Bai Jamjuree"/>
                  <a:sym typeface="Bai Jamjuree"/>
                </a:rPr>
                <a:t>ongestión vehicular no solo afecta a conductores, sino también a peatones y usuarios del transporte público.</a:t>
              </a:r>
            </a:p>
            <a:p>
              <a:pPr algn="l" marL="690881" indent="-345440" lvl="1">
                <a:lnSpc>
                  <a:spcPts val="3840"/>
                </a:lnSpc>
                <a:buFont typeface="Arial"/>
                <a:buChar char="•"/>
              </a:pPr>
              <a:r>
                <a:rPr lang="en-US" sz="3200">
                  <a:solidFill>
                    <a:srgbClr val="FFFFFF"/>
                  </a:solidFill>
                  <a:latin typeface="Bai Jamjuree"/>
                  <a:ea typeface="Bai Jamjuree"/>
                  <a:cs typeface="Bai Jamjuree"/>
                  <a:sym typeface="Bai Jamjuree"/>
                </a:rPr>
                <a:t>La implementación de ITS ha demostrado ser eficaz en otros países, reduciendo el tráfico en un 30-40%.</a:t>
              </a:r>
            </a:p>
            <a:p>
              <a:pPr algn="l" marL="690881" indent="-345440" lvl="1">
                <a:lnSpc>
                  <a:spcPts val="3840"/>
                </a:lnSpc>
                <a:buFont typeface="Arial"/>
                <a:buChar char="•"/>
              </a:pPr>
              <a:r>
                <a:rPr lang="en-US" sz="3200">
                  <a:solidFill>
                    <a:srgbClr val="FFFFFF"/>
                  </a:solidFill>
                  <a:latin typeface="Bai Jamjuree"/>
                  <a:ea typeface="Bai Jamjuree"/>
                  <a:cs typeface="Bai Jamjuree"/>
                  <a:sym typeface="Bai Jamjuree"/>
                </a:rPr>
                <a:t>Con tecnologías como IoT, Inteligencia Artificial y Big Data, se puede lograr una gestión eficiente del tráfico en Ecuador.</a:t>
              </a:r>
            </a:p>
            <a:p>
              <a:pPr algn="l">
                <a:lnSpc>
                  <a:spcPts val="3840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8803530" y="781172"/>
            <a:ext cx="8949030" cy="1683600"/>
            <a:chOff x="0" y="0"/>
            <a:chExt cx="11932040" cy="2244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1932040" cy="2244800"/>
            </a:xfrm>
            <a:custGeom>
              <a:avLst/>
              <a:gdLst/>
              <a:ahLst/>
              <a:cxnLst/>
              <a:rect r="r" b="b" t="t" l="l"/>
              <a:pathLst>
                <a:path h="2244800" w="11932040">
                  <a:moveTo>
                    <a:pt x="0" y="0"/>
                  </a:moveTo>
                  <a:lnTo>
                    <a:pt x="11932040" y="0"/>
                  </a:lnTo>
                  <a:lnTo>
                    <a:pt x="11932040" y="2244800"/>
                  </a:lnTo>
                  <a:lnTo>
                    <a:pt x="0" y="2244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0"/>
              <a:ext cx="11932040" cy="224480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6720"/>
                </a:lnSpc>
              </a:pPr>
              <a:r>
                <a:rPr lang="en-US" b="true" sz="5600">
                  <a:solidFill>
                    <a:srgbClr val="FFFFFF"/>
                  </a:solidFill>
                  <a:latin typeface="Chakra Petch Bold"/>
                  <a:ea typeface="Chakra Petch Bold"/>
                  <a:cs typeface="Chakra Petch Bold"/>
                  <a:sym typeface="Chakra Petch Bold"/>
                </a:rPr>
                <a:t>Importancia</a:t>
              </a: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-740709" y="6693379"/>
            <a:ext cx="2052880" cy="3109386"/>
          </a:xfrm>
          <a:custGeom>
            <a:avLst/>
            <a:gdLst/>
            <a:ahLst/>
            <a:cxnLst/>
            <a:rect r="r" b="b" t="t" l="l"/>
            <a:pathLst>
              <a:path h="3109386" w="2052880">
                <a:moveTo>
                  <a:pt x="0" y="0"/>
                </a:moveTo>
                <a:lnTo>
                  <a:pt x="2052880" y="0"/>
                </a:lnTo>
                <a:lnTo>
                  <a:pt x="2052880" y="3109386"/>
                </a:lnTo>
                <a:lnTo>
                  <a:pt x="0" y="310938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580535" y="-35064"/>
            <a:ext cx="6418800" cy="10287000"/>
            <a:chOff x="0" y="0"/>
            <a:chExt cx="812800" cy="130262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1302623"/>
            </a:xfrm>
            <a:custGeom>
              <a:avLst/>
              <a:gdLst/>
              <a:ahLst/>
              <a:cxnLst/>
              <a:rect r="r" b="b" t="t" l="l"/>
              <a:pathLst>
                <a:path h="1302623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1302623"/>
                  </a:lnTo>
                  <a:lnTo>
                    <a:pt x="0" y="1302623"/>
                  </a:lnTo>
                  <a:close/>
                </a:path>
              </a:pathLst>
            </a:custGeom>
            <a:blipFill>
              <a:blip r:embed="rId8"/>
              <a:stretch>
                <a:fillRect l="-124235" t="0" r="-60677" b="0"/>
              </a:stretch>
            </a:blipFill>
          </p:spPr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6666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36806" y="-1061504"/>
            <a:ext cx="16414388" cy="12407338"/>
          </a:xfrm>
          <a:custGeom>
            <a:avLst/>
            <a:gdLst/>
            <a:ahLst/>
            <a:cxnLst/>
            <a:rect r="r" b="b" t="t" l="l"/>
            <a:pathLst>
              <a:path h="12407338" w="16414388">
                <a:moveTo>
                  <a:pt x="0" y="0"/>
                </a:moveTo>
                <a:lnTo>
                  <a:pt x="16414388" y="0"/>
                </a:lnTo>
                <a:lnTo>
                  <a:pt x="16414388" y="12407338"/>
                </a:lnTo>
                <a:lnTo>
                  <a:pt x="0" y="124073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3763194" y="6171021"/>
            <a:ext cx="3588000" cy="1613662"/>
            <a:chOff x="0" y="0"/>
            <a:chExt cx="4784000" cy="215154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784000" cy="2151549"/>
            </a:xfrm>
            <a:custGeom>
              <a:avLst/>
              <a:gdLst/>
              <a:ahLst/>
              <a:cxnLst/>
              <a:rect r="r" b="b" t="t" l="l"/>
              <a:pathLst>
                <a:path h="2151549" w="4784000">
                  <a:moveTo>
                    <a:pt x="0" y="0"/>
                  </a:moveTo>
                  <a:lnTo>
                    <a:pt x="4784000" y="0"/>
                  </a:lnTo>
                  <a:lnTo>
                    <a:pt x="4784000" y="2151549"/>
                  </a:lnTo>
                  <a:lnTo>
                    <a:pt x="0" y="215154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0"/>
              <a:ext cx="4784000" cy="2151549"/>
            </a:xfrm>
            <a:prstGeom prst="rect">
              <a:avLst/>
            </a:prstGeom>
          </p:spPr>
          <p:txBody>
            <a:bodyPr anchor="b" rtlCol="false" tIns="0" lIns="0" bIns="0" rIns="0"/>
            <a:lstStyle/>
            <a:p>
              <a:pPr algn="ctr">
                <a:lnSpc>
                  <a:spcPts val="4800"/>
                </a:lnSpc>
              </a:pPr>
              <a:r>
                <a:rPr lang="en-US" b="true" sz="4000">
                  <a:solidFill>
                    <a:srgbClr val="FFFFFF"/>
                  </a:solidFill>
                  <a:latin typeface="Chakra Petch Bold"/>
                  <a:ea typeface="Chakra Petch Bold"/>
                  <a:cs typeface="Chakra Petch Bold"/>
                  <a:sym typeface="Chakra Petch Bold"/>
                </a:rPr>
                <a:t>Peajes Electrónicos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981430" y="6115347"/>
            <a:ext cx="3588000" cy="1613662"/>
            <a:chOff x="0" y="0"/>
            <a:chExt cx="4784000" cy="215154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784000" cy="2151549"/>
            </a:xfrm>
            <a:custGeom>
              <a:avLst/>
              <a:gdLst/>
              <a:ahLst/>
              <a:cxnLst/>
              <a:rect r="r" b="b" t="t" l="l"/>
              <a:pathLst>
                <a:path h="2151549" w="4784000">
                  <a:moveTo>
                    <a:pt x="0" y="0"/>
                  </a:moveTo>
                  <a:lnTo>
                    <a:pt x="4784000" y="0"/>
                  </a:lnTo>
                  <a:lnTo>
                    <a:pt x="4784000" y="2151549"/>
                  </a:lnTo>
                  <a:lnTo>
                    <a:pt x="0" y="215154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0"/>
              <a:ext cx="4784000" cy="2151549"/>
            </a:xfrm>
            <a:prstGeom prst="rect">
              <a:avLst/>
            </a:prstGeom>
          </p:spPr>
          <p:txBody>
            <a:bodyPr anchor="b" rtlCol="false" tIns="0" lIns="0" bIns="0" rIns="0"/>
            <a:lstStyle/>
            <a:p>
              <a:pPr algn="ctr">
                <a:lnSpc>
                  <a:spcPts val="4800"/>
                </a:lnSpc>
              </a:pPr>
              <a:r>
                <a:rPr lang="en-US" b="true" sz="4000">
                  <a:solidFill>
                    <a:srgbClr val="FFFFFF"/>
                  </a:solidFill>
                  <a:latin typeface="Chakra Petch Bold"/>
                  <a:ea typeface="Chakra Petch Bold"/>
                  <a:cs typeface="Chakra Petch Bold"/>
                  <a:sym typeface="Chakra Petch Bold"/>
                </a:rPr>
                <a:t>Semáforos Inteligentes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4902805" y="6115347"/>
            <a:ext cx="3588000" cy="1613662"/>
            <a:chOff x="0" y="0"/>
            <a:chExt cx="4784000" cy="2151549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784000" cy="2151549"/>
            </a:xfrm>
            <a:custGeom>
              <a:avLst/>
              <a:gdLst/>
              <a:ahLst/>
              <a:cxnLst/>
              <a:rect r="r" b="b" t="t" l="l"/>
              <a:pathLst>
                <a:path h="2151549" w="4784000">
                  <a:moveTo>
                    <a:pt x="0" y="0"/>
                  </a:moveTo>
                  <a:lnTo>
                    <a:pt x="4784000" y="0"/>
                  </a:lnTo>
                  <a:lnTo>
                    <a:pt x="4784000" y="2151549"/>
                  </a:lnTo>
                  <a:lnTo>
                    <a:pt x="0" y="215154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0"/>
              <a:ext cx="4784000" cy="2151549"/>
            </a:xfrm>
            <a:prstGeom prst="rect">
              <a:avLst/>
            </a:prstGeom>
          </p:spPr>
          <p:txBody>
            <a:bodyPr anchor="b" rtlCol="false" tIns="0" lIns="0" bIns="0" rIns="0"/>
            <a:lstStyle/>
            <a:p>
              <a:pPr algn="ctr">
                <a:lnSpc>
                  <a:spcPts val="4800"/>
                </a:lnSpc>
              </a:pPr>
              <a:r>
                <a:rPr lang="en-US" b="true" sz="4000">
                  <a:solidFill>
                    <a:srgbClr val="FFFFFF"/>
                  </a:solidFill>
                  <a:latin typeface="Chakra Petch Bold"/>
                  <a:ea typeface="Chakra Petch Bold"/>
                  <a:cs typeface="Chakra Petch Bold"/>
                  <a:sym typeface="Chakra Petch Bold"/>
                </a:rPr>
                <a:t>Monitoreo de Tráfico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440000" y="890050"/>
            <a:ext cx="15408000" cy="1426642"/>
            <a:chOff x="0" y="0"/>
            <a:chExt cx="20544000" cy="1902189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0544000" cy="1902189"/>
            </a:xfrm>
            <a:custGeom>
              <a:avLst/>
              <a:gdLst/>
              <a:ahLst/>
              <a:cxnLst/>
              <a:rect r="r" b="b" t="t" l="l"/>
              <a:pathLst>
                <a:path h="1902189" w="20544000">
                  <a:moveTo>
                    <a:pt x="0" y="0"/>
                  </a:moveTo>
                  <a:lnTo>
                    <a:pt x="20544000" y="0"/>
                  </a:lnTo>
                  <a:lnTo>
                    <a:pt x="20544000" y="1902189"/>
                  </a:lnTo>
                  <a:lnTo>
                    <a:pt x="0" y="190218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0"/>
              <a:ext cx="20544000" cy="1902189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6719"/>
                </a:lnSpc>
              </a:pPr>
              <a:r>
                <a:rPr lang="en-US" b="true" sz="5599">
                  <a:solidFill>
                    <a:srgbClr val="FFFFFF"/>
                  </a:solidFill>
                  <a:latin typeface="Chakra Petch Bold"/>
                  <a:ea typeface="Chakra Petch Bold"/>
                  <a:cs typeface="Chakra Petch Bold"/>
                  <a:sym typeface="Chakra Petch Bold"/>
                </a:rPr>
                <a:t>Tecnologías en ITS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4904706" y="7585328"/>
            <a:ext cx="3588000" cy="1690200"/>
            <a:chOff x="0" y="0"/>
            <a:chExt cx="4784000" cy="22536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4784000" cy="2253600"/>
            </a:xfrm>
            <a:custGeom>
              <a:avLst/>
              <a:gdLst/>
              <a:ahLst/>
              <a:cxnLst/>
              <a:rect r="r" b="b" t="t" l="l"/>
              <a:pathLst>
                <a:path h="2253600" w="4784000">
                  <a:moveTo>
                    <a:pt x="0" y="0"/>
                  </a:moveTo>
                  <a:lnTo>
                    <a:pt x="4784000" y="0"/>
                  </a:lnTo>
                  <a:lnTo>
                    <a:pt x="4784000" y="2253600"/>
                  </a:lnTo>
                  <a:lnTo>
                    <a:pt x="0" y="22536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9525"/>
              <a:ext cx="4784000" cy="224407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3359"/>
                </a:lnSpc>
              </a:pPr>
              <a:r>
                <a:rPr lang="en-US" sz="2799">
                  <a:solidFill>
                    <a:srgbClr val="FFFFFF"/>
                  </a:solidFill>
                  <a:latin typeface="Bai Jamjuree"/>
                  <a:ea typeface="Bai Jamjuree"/>
                  <a:cs typeface="Bai Jamjuree"/>
                  <a:sym typeface="Bai Jamjuree"/>
                </a:rPr>
                <a:t>Uso de cámaras y sensores para detectar congestión.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9331528" y="7585328"/>
            <a:ext cx="3588000" cy="1690200"/>
            <a:chOff x="0" y="0"/>
            <a:chExt cx="4784000" cy="22536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4784000" cy="2253600"/>
            </a:xfrm>
            <a:custGeom>
              <a:avLst/>
              <a:gdLst/>
              <a:ahLst/>
              <a:cxnLst/>
              <a:rect r="r" b="b" t="t" l="l"/>
              <a:pathLst>
                <a:path h="2253600" w="4784000">
                  <a:moveTo>
                    <a:pt x="0" y="0"/>
                  </a:moveTo>
                  <a:lnTo>
                    <a:pt x="4784000" y="0"/>
                  </a:lnTo>
                  <a:lnTo>
                    <a:pt x="4784000" y="2253600"/>
                  </a:lnTo>
                  <a:lnTo>
                    <a:pt x="0" y="22536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9525"/>
              <a:ext cx="4784000" cy="224407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3359"/>
                </a:lnSpc>
              </a:pPr>
              <a:r>
                <a:rPr lang="en-US" sz="2799">
                  <a:solidFill>
                    <a:srgbClr val="FFFFFF"/>
                  </a:solidFill>
                  <a:latin typeface="Bai Jamjuree"/>
                  <a:ea typeface="Bai Jamjuree"/>
                  <a:cs typeface="Bai Jamjuree"/>
                  <a:sym typeface="Bai Jamjuree"/>
                </a:rPr>
                <a:t>Indican espacios disponibles.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981430" y="7585328"/>
            <a:ext cx="3588000" cy="1690200"/>
            <a:chOff x="0" y="0"/>
            <a:chExt cx="4784000" cy="22536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4784000" cy="2253600"/>
            </a:xfrm>
            <a:custGeom>
              <a:avLst/>
              <a:gdLst/>
              <a:ahLst/>
              <a:cxnLst/>
              <a:rect r="r" b="b" t="t" l="l"/>
              <a:pathLst>
                <a:path h="2253600" w="4784000">
                  <a:moveTo>
                    <a:pt x="0" y="0"/>
                  </a:moveTo>
                  <a:lnTo>
                    <a:pt x="4784000" y="0"/>
                  </a:lnTo>
                  <a:lnTo>
                    <a:pt x="4784000" y="2253600"/>
                  </a:lnTo>
                  <a:lnTo>
                    <a:pt x="0" y="22536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9525"/>
              <a:ext cx="4784000" cy="224407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3359"/>
                </a:lnSpc>
              </a:pPr>
              <a:r>
                <a:rPr lang="en-US" sz="2799">
                  <a:solidFill>
                    <a:srgbClr val="FFFFFF"/>
                  </a:solidFill>
                  <a:latin typeface="Bai Jamjuree"/>
                  <a:ea typeface="Bai Jamjuree"/>
                  <a:cs typeface="Bai Jamjuree"/>
                  <a:sym typeface="Bai Jamjuree"/>
                </a:rPr>
                <a:t>Se adaptan al flujo vehicular en tiempo real</a:t>
              </a: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13763194" y="7585328"/>
            <a:ext cx="3588000" cy="1690200"/>
            <a:chOff x="0" y="0"/>
            <a:chExt cx="4784000" cy="22536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4784000" cy="2253600"/>
            </a:xfrm>
            <a:custGeom>
              <a:avLst/>
              <a:gdLst/>
              <a:ahLst/>
              <a:cxnLst/>
              <a:rect r="r" b="b" t="t" l="l"/>
              <a:pathLst>
                <a:path h="2253600" w="4784000">
                  <a:moveTo>
                    <a:pt x="0" y="0"/>
                  </a:moveTo>
                  <a:lnTo>
                    <a:pt x="4784000" y="0"/>
                  </a:lnTo>
                  <a:lnTo>
                    <a:pt x="4784000" y="2253600"/>
                  </a:lnTo>
                  <a:lnTo>
                    <a:pt x="0" y="22536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9525"/>
              <a:ext cx="4784000" cy="224407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3359"/>
                </a:lnSpc>
              </a:pPr>
              <a:r>
                <a:rPr lang="en-US" sz="2799">
                  <a:solidFill>
                    <a:srgbClr val="FFFFFF"/>
                  </a:solidFill>
                  <a:latin typeface="Bai Jamjuree"/>
                  <a:ea typeface="Bai Jamjuree"/>
                  <a:cs typeface="Bai Jamjuree"/>
                  <a:sym typeface="Bai Jamjuree"/>
                </a:rPr>
                <a:t>Agilizan pagos sin detenerse.</a:t>
              </a: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8930856" y="6066006"/>
            <a:ext cx="4389343" cy="1613662"/>
            <a:chOff x="0" y="0"/>
            <a:chExt cx="5852457" cy="2151549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5852457" cy="2151549"/>
            </a:xfrm>
            <a:custGeom>
              <a:avLst/>
              <a:gdLst/>
              <a:ahLst/>
              <a:cxnLst/>
              <a:rect r="r" b="b" t="t" l="l"/>
              <a:pathLst>
                <a:path h="2151549" w="5852457">
                  <a:moveTo>
                    <a:pt x="0" y="0"/>
                  </a:moveTo>
                  <a:lnTo>
                    <a:pt x="5852457" y="0"/>
                  </a:lnTo>
                  <a:lnTo>
                    <a:pt x="5852457" y="2151549"/>
                  </a:lnTo>
                  <a:lnTo>
                    <a:pt x="0" y="215154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0"/>
              <a:ext cx="5852457" cy="2151549"/>
            </a:xfrm>
            <a:prstGeom prst="rect">
              <a:avLst/>
            </a:prstGeom>
          </p:spPr>
          <p:txBody>
            <a:bodyPr anchor="b" rtlCol="false" tIns="0" lIns="0" bIns="0" rIns="0"/>
            <a:lstStyle/>
            <a:p>
              <a:pPr algn="ctr">
                <a:lnSpc>
                  <a:spcPts val="4800"/>
                </a:lnSpc>
              </a:pPr>
              <a:r>
                <a:rPr lang="en-US" b="true" sz="4000">
                  <a:solidFill>
                    <a:srgbClr val="FFFFFF"/>
                  </a:solidFill>
                  <a:latin typeface="Chakra Petch Bold"/>
                  <a:ea typeface="Chakra Petch Bold"/>
                  <a:cs typeface="Chakra Petch Bold"/>
                  <a:sym typeface="Chakra Petch Bold"/>
                </a:rPr>
                <a:t>Estacionamientos Inteligentes</a:t>
              </a: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1629244" y="2716343"/>
            <a:ext cx="2292373" cy="3416230"/>
            <a:chOff x="0" y="0"/>
            <a:chExt cx="545408" cy="812800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545408" cy="812800"/>
            </a:xfrm>
            <a:custGeom>
              <a:avLst/>
              <a:gdLst/>
              <a:ahLst/>
              <a:cxnLst/>
              <a:rect r="r" b="b" t="t" l="l"/>
              <a:pathLst>
                <a:path h="812800" w="545408">
                  <a:moveTo>
                    <a:pt x="0" y="0"/>
                  </a:moveTo>
                  <a:lnTo>
                    <a:pt x="545408" y="0"/>
                  </a:lnTo>
                  <a:lnTo>
                    <a:pt x="545408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6"/>
              <a:stretch>
                <a:fillRect l="-91929" t="0" r="-91929" b="0"/>
              </a:stretch>
            </a:blipFill>
          </p:spPr>
        </p:sp>
      </p:grpSp>
      <p:grpSp>
        <p:nvGrpSpPr>
          <p:cNvPr name="Group 33" id="33"/>
          <p:cNvGrpSpPr/>
          <p:nvPr/>
        </p:nvGrpSpPr>
        <p:grpSpPr>
          <a:xfrm rot="0">
            <a:off x="5603957" y="2754791"/>
            <a:ext cx="2292373" cy="3416230"/>
            <a:chOff x="0" y="0"/>
            <a:chExt cx="545408" cy="812800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545408" cy="812800"/>
            </a:xfrm>
            <a:custGeom>
              <a:avLst/>
              <a:gdLst/>
              <a:ahLst/>
              <a:cxnLst/>
              <a:rect r="r" b="b" t="t" l="l"/>
              <a:pathLst>
                <a:path h="812800" w="545408">
                  <a:moveTo>
                    <a:pt x="0" y="0"/>
                  </a:moveTo>
                  <a:lnTo>
                    <a:pt x="545408" y="0"/>
                  </a:lnTo>
                  <a:lnTo>
                    <a:pt x="545408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7"/>
              <a:stretch>
                <a:fillRect l="-79587" t="0" r="-79587" b="0"/>
              </a:stretch>
            </a:blipFill>
          </p:spPr>
        </p:sp>
      </p:grpSp>
      <p:grpSp>
        <p:nvGrpSpPr>
          <p:cNvPr name="Group 35" id="35"/>
          <p:cNvGrpSpPr/>
          <p:nvPr/>
        </p:nvGrpSpPr>
        <p:grpSpPr>
          <a:xfrm rot="0">
            <a:off x="9980813" y="2754791"/>
            <a:ext cx="2292373" cy="3416230"/>
            <a:chOff x="0" y="0"/>
            <a:chExt cx="545408" cy="812800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545408" cy="812800"/>
            </a:xfrm>
            <a:custGeom>
              <a:avLst/>
              <a:gdLst/>
              <a:ahLst/>
              <a:cxnLst/>
              <a:rect r="r" b="b" t="t" l="l"/>
              <a:pathLst>
                <a:path h="812800" w="545408">
                  <a:moveTo>
                    <a:pt x="0" y="0"/>
                  </a:moveTo>
                  <a:lnTo>
                    <a:pt x="545408" y="0"/>
                  </a:lnTo>
                  <a:lnTo>
                    <a:pt x="545408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8"/>
              <a:stretch>
                <a:fillRect l="-26557" t="0" r="-146884" b="0"/>
              </a:stretch>
            </a:blipFill>
          </p:spPr>
        </p:sp>
      </p:grpSp>
      <p:grpSp>
        <p:nvGrpSpPr>
          <p:cNvPr name="Group 37" id="37"/>
          <p:cNvGrpSpPr/>
          <p:nvPr/>
        </p:nvGrpSpPr>
        <p:grpSpPr>
          <a:xfrm rot="0">
            <a:off x="14555627" y="2754791"/>
            <a:ext cx="2292373" cy="3416230"/>
            <a:chOff x="0" y="0"/>
            <a:chExt cx="545408" cy="812800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545408" cy="812800"/>
            </a:xfrm>
            <a:custGeom>
              <a:avLst/>
              <a:gdLst/>
              <a:ahLst/>
              <a:cxnLst/>
              <a:rect r="r" b="b" t="t" l="l"/>
              <a:pathLst>
                <a:path h="812800" w="545408">
                  <a:moveTo>
                    <a:pt x="0" y="0"/>
                  </a:moveTo>
                  <a:lnTo>
                    <a:pt x="545408" y="0"/>
                  </a:lnTo>
                  <a:lnTo>
                    <a:pt x="545408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9"/>
              <a:stretch>
                <a:fillRect l="-83098" t="0" r="-112979" b="0"/>
              </a:stretch>
            </a:blipFill>
          </p:spPr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6666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-1080000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97592" y="9295886"/>
            <a:ext cx="3109386" cy="2052880"/>
          </a:xfrm>
          <a:custGeom>
            <a:avLst/>
            <a:gdLst/>
            <a:ahLst/>
            <a:cxnLst/>
            <a:rect r="r" b="b" t="t" l="l"/>
            <a:pathLst>
              <a:path h="2052880" w="3109386">
                <a:moveTo>
                  <a:pt x="0" y="0"/>
                </a:moveTo>
                <a:lnTo>
                  <a:pt x="3109386" y="0"/>
                </a:lnTo>
                <a:lnTo>
                  <a:pt x="3109386" y="2052880"/>
                </a:lnTo>
                <a:lnTo>
                  <a:pt x="0" y="205288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423802" y="2818306"/>
            <a:ext cx="6641400" cy="2386800"/>
            <a:chOff x="0" y="0"/>
            <a:chExt cx="8855200" cy="31824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855200" cy="3182400"/>
            </a:xfrm>
            <a:custGeom>
              <a:avLst/>
              <a:gdLst/>
              <a:ahLst/>
              <a:cxnLst/>
              <a:rect r="r" b="b" t="t" l="l"/>
              <a:pathLst>
                <a:path h="3182400" w="8855200">
                  <a:moveTo>
                    <a:pt x="0" y="0"/>
                  </a:moveTo>
                  <a:lnTo>
                    <a:pt x="8855200" y="0"/>
                  </a:lnTo>
                  <a:lnTo>
                    <a:pt x="8855200" y="3182400"/>
                  </a:lnTo>
                  <a:lnTo>
                    <a:pt x="0" y="31824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0"/>
              <a:ext cx="8855200" cy="3182400"/>
            </a:xfrm>
            <a:prstGeom prst="rect">
              <a:avLst/>
            </a:prstGeom>
          </p:spPr>
          <p:txBody>
            <a:bodyPr anchor="b" rtlCol="false" tIns="0" lIns="0" bIns="0" rIns="0"/>
            <a:lstStyle/>
            <a:p>
              <a:pPr algn="l">
                <a:lnSpc>
                  <a:spcPts val="6720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6992649" y="484499"/>
            <a:ext cx="2052880" cy="3109386"/>
          </a:xfrm>
          <a:custGeom>
            <a:avLst/>
            <a:gdLst/>
            <a:ahLst/>
            <a:cxnLst/>
            <a:rect r="r" b="b" t="t" l="l"/>
            <a:pathLst>
              <a:path h="3109386" w="2052880">
                <a:moveTo>
                  <a:pt x="0" y="0"/>
                </a:moveTo>
                <a:lnTo>
                  <a:pt x="2052880" y="0"/>
                </a:lnTo>
                <a:lnTo>
                  <a:pt x="2052880" y="3109386"/>
                </a:lnTo>
                <a:lnTo>
                  <a:pt x="0" y="310938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312171" y="1028700"/>
            <a:ext cx="7132800" cy="1426642"/>
            <a:chOff x="0" y="0"/>
            <a:chExt cx="9510400" cy="190218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9510400" cy="1902189"/>
            </a:xfrm>
            <a:custGeom>
              <a:avLst/>
              <a:gdLst/>
              <a:ahLst/>
              <a:cxnLst/>
              <a:rect r="r" b="b" t="t" l="l"/>
              <a:pathLst>
                <a:path h="1902189" w="9510400">
                  <a:moveTo>
                    <a:pt x="0" y="0"/>
                  </a:moveTo>
                  <a:lnTo>
                    <a:pt x="9510400" y="0"/>
                  </a:lnTo>
                  <a:lnTo>
                    <a:pt x="9510400" y="1902189"/>
                  </a:lnTo>
                  <a:lnTo>
                    <a:pt x="0" y="190218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0"/>
              <a:ext cx="9510400" cy="1902189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719"/>
                </a:lnSpc>
              </a:pPr>
              <a:r>
                <a:rPr lang="en-US" b="true" sz="5599">
                  <a:solidFill>
                    <a:srgbClr val="FFFFFF"/>
                  </a:solidFill>
                  <a:latin typeface="Chakra Petch Bold"/>
                  <a:ea typeface="Chakra Petch Bold"/>
                  <a:cs typeface="Chakra Petch Bold"/>
                  <a:sym typeface="Chakra Petch Bold"/>
                </a:rPr>
                <a:t>Metodología 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312171" y="3101485"/>
            <a:ext cx="7653429" cy="5109133"/>
            <a:chOff x="0" y="0"/>
            <a:chExt cx="10204572" cy="681217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0204572" cy="6812177"/>
            </a:xfrm>
            <a:custGeom>
              <a:avLst/>
              <a:gdLst/>
              <a:ahLst/>
              <a:cxnLst/>
              <a:rect r="r" b="b" t="t" l="l"/>
              <a:pathLst>
                <a:path h="6812177" w="10204572">
                  <a:moveTo>
                    <a:pt x="0" y="0"/>
                  </a:moveTo>
                  <a:lnTo>
                    <a:pt x="10204572" y="0"/>
                  </a:lnTo>
                  <a:lnTo>
                    <a:pt x="10204572" y="6812177"/>
                  </a:lnTo>
                  <a:lnTo>
                    <a:pt x="0" y="681217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0"/>
              <a:ext cx="10204572" cy="681217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626109" indent="-313054" lvl="1">
                <a:lnSpc>
                  <a:spcPts val="3479"/>
                </a:lnSpc>
                <a:buFont typeface="Arial"/>
                <a:buChar char="•"/>
              </a:pPr>
              <a:r>
                <a:rPr lang="en-US" sz="2899">
                  <a:solidFill>
                    <a:srgbClr val="FFFFFF"/>
                  </a:solidFill>
                  <a:latin typeface="Bai Jamjuree"/>
                  <a:ea typeface="Bai Jamjuree"/>
                  <a:cs typeface="Bai Jamjuree"/>
                  <a:sym typeface="Bai Jamjuree"/>
                </a:rPr>
                <a:t>Revisión Documental: Análisis de tecnologías avanzadas en gestión del tráfico en países desarrollados.</a:t>
              </a:r>
            </a:p>
            <a:p>
              <a:pPr algn="l" marL="626109" indent="-313054" lvl="1">
                <a:lnSpc>
                  <a:spcPts val="3479"/>
                </a:lnSpc>
                <a:buFont typeface="Arial"/>
                <a:buChar char="•"/>
              </a:pPr>
              <a:r>
                <a:rPr lang="en-US" sz="2899">
                  <a:solidFill>
                    <a:srgbClr val="FFFFFF"/>
                  </a:solidFill>
                  <a:latin typeface="Bai Jamjuree"/>
                  <a:ea typeface="Bai Jamjuree"/>
                  <a:cs typeface="Bai Jamjuree"/>
                  <a:sym typeface="Bai Jamjuree"/>
                </a:rPr>
                <a:t>En</a:t>
              </a:r>
              <a:r>
                <a:rPr lang="en-US" sz="2899">
                  <a:solidFill>
                    <a:srgbClr val="FFFFFF"/>
                  </a:solidFill>
                  <a:latin typeface="Bai Jamjuree"/>
                  <a:ea typeface="Bai Jamjuree"/>
                  <a:cs typeface="Bai Jamjuree"/>
                  <a:sym typeface="Bai Jamjuree"/>
                </a:rPr>
                <a:t>cuesta Ciudadana: Opiniones de usuarios y conductores sobre la implementación de estas herramientas en el país.</a:t>
              </a:r>
            </a:p>
            <a:p>
              <a:pPr algn="l" marL="626109" indent="-313054" lvl="1">
                <a:lnSpc>
                  <a:spcPts val="3479"/>
                </a:lnSpc>
                <a:buFont typeface="Arial"/>
                <a:buChar char="•"/>
              </a:pPr>
              <a:r>
                <a:rPr lang="en-US" sz="2899">
                  <a:solidFill>
                    <a:srgbClr val="FFFFFF"/>
                  </a:solidFill>
                  <a:latin typeface="Bai Jamjuree"/>
                  <a:ea typeface="Bai Jamjuree"/>
                  <a:cs typeface="Bai Jamjuree"/>
                  <a:sym typeface="Bai Jamjuree"/>
                </a:rPr>
                <a:t>T</a:t>
              </a:r>
              <a:r>
                <a:rPr lang="en-US" sz="2899">
                  <a:solidFill>
                    <a:srgbClr val="FFFFFF"/>
                  </a:solidFill>
                  <a:latin typeface="Bai Jamjuree"/>
                  <a:ea typeface="Bai Jamjuree"/>
                  <a:cs typeface="Bai Jamjuree"/>
                  <a:sym typeface="Bai Jamjuree"/>
                </a:rPr>
                <a:t>ecnologías Innovadoras: Impacto positivo en movilidad, sostenibilidad y eficiencia operativa.</a:t>
              </a:r>
            </a:p>
            <a:p>
              <a:pPr algn="l">
                <a:lnSpc>
                  <a:spcPts val="347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0088911" y="0"/>
            <a:ext cx="6418800" cy="10287000"/>
            <a:chOff x="0" y="0"/>
            <a:chExt cx="812800" cy="1302623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1302623"/>
            </a:xfrm>
            <a:custGeom>
              <a:avLst/>
              <a:gdLst/>
              <a:ahLst/>
              <a:cxnLst/>
              <a:rect r="r" b="b" t="t" l="l"/>
              <a:pathLst>
                <a:path h="1302623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1302623"/>
                  </a:lnTo>
                  <a:lnTo>
                    <a:pt x="0" y="1302623"/>
                  </a:lnTo>
                  <a:close/>
                </a:path>
              </a:pathLst>
            </a:custGeom>
            <a:blipFill>
              <a:blip r:embed="rId8"/>
              <a:stretch>
                <a:fillRect l="-70047" t="0" r="-70047" b="0"/>
              </a:stretch>
            </a:blipFill>
          </p:spPr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6666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740709" y="618815"/>
            <a:ext cx="19769436" cy="9049372"/>
          </a:xfrm>
          <a:custGeom>
            <a:avLst/>
            <a:gdLst/>
            <a:ahLst/>
            <a:cxnLst/>
            <a:rect r="r" b="b" t="t" l="l"/>
            <a:pathLst>
              <a:path h="9049372" w="19769436">
                <a:moveTo>
                  <a:pt x="0" y="0"/>
                </a:moveTo>
                <a:lnTo>
                  <a:pt x="19769436" y="0"/>
                </a:lnTo>
                <a:lnTo>
                  <a:pt x="19769436" y="9049372"/>
                </a:lnTo>
                <a:lnTo>
                  <a:pt x="0" y="90493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440000" y="92816"/>
            <a:ext cx="15408000" cy="1426642"/>
            <a:chOff x="0" y="0"/>
            <a:chExt cx="20544000" cy="190218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0544000" cy="1902189"/>
            </a:xfrm>
            <a:custGeom>
              <a:avLst/>
              <a:gdLst/>
              <a:ahLst/>
              <a:cxnLst/>
              <a:rect r="r" b="b" t="t" l="l"/>
              <a:pathLst>
                <a:path h="1902189" w="20544000">
                  <a:moveTo>
                    <a:pt x="0" y="0"/>
                  </a:moveTo>
                  <a:lnTo>
                    <a:pt x="20544000" y="0"/>
                  </a:lnTo>
                  <a:lnTo>
                    <a:pt x="20544000" y="1902189"/>
                  </a:lnTo>
                  <a:lnTo>
                    <a:pt x="0" y="190218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0"/>
              <a:ext cx="20544000" cy="1902189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6719"/>
                </a:lnSpc>
              </a:pPr>
              <a:r>
                <a:rPr lang="en-US" b="true" sz="5599">
                  <a:solidFill>
                    <a:srgbClr val="FFFFFF"/>
                  </a:solidFill>
                  <a:latin typeface="Chakra Petch Bold"/>
                  <a:ea typeface="Chakra Petch Bold"/>
                  <a:cs typeface="Chakra Petch Bold"/>
                  <a:sym typeface="Chakra Petch Bold"/>
                </a:rPr>
                <a:t>Resultados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589424" y="1521271"/>
            <a:ext cx="5143548" cy="1117702"/>
            <a:chOff x="0" y="0"/>
            <a:chExt cx="6858064" cy="149026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858064" cy="1490269"/>
            </a:xfrm>
            <a:custGeom>
              <a:avLst/>
              <a:gdLst/>
              <a:ahLst/>
              <a:cxnLst/>
              <a:rect r="r" b="b" t="t" l="l"/>
              <a:pathLst>
                <a:path h="1490269" w="6858064">
                  <a:moveTo>
                    <a:pt x="0" y="0"/>
                  </a:moveTo>
                  <a:lnTo>
                    <a:pt x="6858064" y="0"/>
                  </a:lnTo>
                  <a:lnTo>
                    <a:pt x="6858064" y="1490269"/>
                  </a:lnTo>
                  <a:lnTo>
                    <a:pt x="0" y="149026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9525"/>
              <a:ext cx="6858064" cy="1480744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 marL="604520" indent="-302260" lvl="1">
                <a:lnSpc>
                  <a:spcPts val="3359"/>
                </a:lnSpc>
                <a:buAutoNum type="arabicPeriod" startAt="1"/>
              </a:pPr>
              <a:r>
                <a:rPr lang="en-US" b="true" sz="2799">
                  <a:solidFill>
                    <a:srgbClr val="FFFFFF"/>
                  </a:solidFill>
                  <a:latin typeface="Bai Jamjuree Bold"/>
                  <a:ea typeface="Bai Jamjuree Bold"/>
                  <a:cs typeface="Bai Jamjuree Bold"/>
                  <a:sym typeface="Bai Jamjuree Bold"/>
                </a:rPr>
                <a:t>84% cree que los ITS reducirán la congestión.</a:t>
              </a:r>
            </a:p>
          </p:txBody>
        </p:sp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-218340" y="2135771"/>
            <a:ext cx="8759076" cy="7590232"/>
          </a:xfrm>
          <a:prstGeom prst="rect">
            <a:avLst/>
          </a:prstGeom>
        </p:spPr>
      </p:pic>
      <p:grpSp>
        <p:nvGrpSpPr>
          <p:cNvPr name="Group 11" id="11"/>
          <p:cNvGrpSpPr/>
          <p:nvPr/>
        </p:nvGrpSpPr>
        <p:grpSpPr>
          <a:xfrm rot="0">
            <a:off x="11528217" y="1290922"/>
            <a:ext cx="5143548" cy="1117702"/>
            <a:chOff x="0" y="0"/>
            <a:chExt cx="6858064" cy="149026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858064" cy="1490269"/>
            </a:xfrm>
            <a:custGeom>
              <a:avLst/>
              <a:gdLst/>
              <a:ahLst/>
              <a:cxnLst/>
              <a:rect r="r" b="b" t="t" l="l"/>
              <a:pathLst>
                <a:path h="1490269" w="6858064">
                  <a:moveTo>
                    <a:pt x="0" y="0"/>
                  </a:moveTo>
                  <a:lnTo>
                    <a:pt x="6858064" y="0"/>
                  </a:lnTo>
                  <a:lnTo>
                    <a:pt x="6858064" y="1490269"/>
                  </a:lnTo>
                  <a:lnTo>
                    <a:pt x="0" y="149026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9525"/>
              <a:ext cx="6858064" cy="1480744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3359"/>
                </a:lnSpc>
              </a:pPr>
              <a:r>
                <a:rPr lang="en-US" b="true" sz="2799">
                  <a:solidFill>
                    <a:srgbClr val="FFFFFF"/>
                  </a:solidFill>
                  <a:latin typeface="Bai Jamjuree Bold"/>
                  <a:ea typeface="Bai Jamjuree Bold"/>
                  <a:cs typeface="Bai Jamjuree Bold"/>
                  <a:sym typeface="Bai Jamjuree Bold"/>
                </a:rPr>
                <a:t>2. 80% dice que disminuirán la contaminación.</a:t>
              </a:r>
            </a:p>
          </p:txBody>
        </p:sp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9688280" y="1951297"/>
            <a:ext cx="8823422" cy="778006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6666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740709" y="618815"/>
            <a:ext cx="19769436" cy="9049372"/>
          </a:xfrm>
          <a:custGeom>
            <a:avLst/>
            <a:gdLst/>
            <a:ahLst/>
            <a:cxnLst/>
            <a:rect r="r" b="b" t="t" l="l"/>
            <a:pathLst>
              <a:path h="9049372" w="19769436">
                <a:moveTo>
                  <a:pt x="0" y="0"/>
                </a:moveTo>
                <a:lnTo>
                  <a:pt x="19769436" y="0"/>
                </a:lnTo>
                <a:lnTo>
                  <a:pt x="19769436" y="9049372"/>
                </a:lnTo>
                <a:lnTo>
                  <a:pt x="0" y="90493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503711" y="1407288"/>
            <a:ext cx="5143548" cy="1117702"/>
            <a:chOff x="0" y="0"/>
            <a:chExt cx="6858064" cy="149026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858064" cy="1490269"/>
            </a:xfrm>
            <a:custGeom>
              <a:avLst/>
              <a:gdLst/>
              <a:ahLst/>
              <a:cxnLst/>
              <a:rect r="r" b="b" t="t" l="l"/>
              <a:pathLst>
                <a:path h="1490269" w="6858064">
                  <a:moveTo>
                    <a:pt x="0" y="0"/>
                  </a:moveTo>
                  <a:lnTo>
                    <a:pt x="6858064" y="0"/>
                  </a:lnTo>
                  <a:lnTo>
                    <a:pt x="6858064" y="1490269"/>
                  </a:lnTo>
                  <a:lnTo>
                    <a:pt x="0" y="149026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9525"/>
              <a:ext cx="6858064" cy="1480744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3359"/>
                </a:lnSpc>
              </a:pPr>
              <a:r>
                <a:rPr lang="en-US" b="true" sz="2799">
                  <a:solidFill>
                    <a:srgbClr val="FFFFFF"/>
                  </a:solidFill>
                  <a:latin typeface="Bai Jamjuree Bold"/>
                  <a:ea typeface="Bai Jamjuree Bold"/>
                  <a:cs typeface="Bai Jamjuree Bold"/>
                  <a:sym typeface="Bai Jamjuree Bold"/>
                </a:rPr>
                <a:t>3. 70% considera viable su implementación en Ecuador.</a:t>
              </a:r>
            </a:p>
          </p:txBody>
        </p:sp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378568" y="2270525"/>
            <a:ext cx="7393834" cy="7459336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 rot="0">
            <a:off x="11250201" y="1178753"/>
            <a:ext cx="5143548" cy="1117702"/>
            <a:chOff x="0" y="0"/>
            <a:chExt cx="6858064" cy="149026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858064" cy="1490269"/>
            </a:xfrm>
            <a:custGeom>
              <a:avLst/>
              <a:gdLst/>
              <a:ahLst/>
              <a:cxnLst/>
              <a:rect r="r" b="b" t="t" l="l"/>
              <a:pathLst>
                <a:path h="1490269" w="6858064">
                  <a:moveTo>
                    <a:pt x="0" y="0"/>
                  </a:moveTo>
                  <a:lnTo>
                    <a:pt x="6858064" y="0"/>
                  </a:lnTo>
                  <a:lnTo>
                    <a:pt x="6858064" y="1490269"/>
                  </a:lnTo>
                  <a:lnTo>
                    <a:pt x="0" y="149026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9525"/>
              <a:ext cx="6858064" cy="1480744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3359"/>
                </a:lnSpc>
              </a:pPr>
              <a:r>
                <a:rPr lang="en-US" b="true" sz="2799">
                  <a:solidFill>
                    <a:srgbClr val="FFFFFF"/>
                  </a:solidFill>
                  <a:latin typeface="Bai Jamjuree Bold"/>
                  <a:ea typeface="Bai Jamjuree Bold"/>
                  <a:cs typeface="Bai Jamjuree Bold"/>
                  <a:sym typeface="Bai Jamjuree Bold"/>
                </a:rPr>
                <a:t>4. 74% tiene preocupación por la privacidad de datos.</a:t>
              </a:r>
            </a:p>
          </p:txBody>
        </p:sp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9634399" y="2162245"/>
            <a:ext cx="8318074" cy="763917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6666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-1080000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97592" y="9295886"/>
            <a:ext cx="3109386" cy="2052880"/>
          </a:xfrm>
          <a:custGeom>
            <a:avLst/>
            <a:gdLst/>
            <a:ahLst/>
            <a:cxnLst/>
            <a:rect r="r" b="b" t="t" l="l"/>
            <a:pathLst>
              <a:path h="2052880" w="3109386">
                <a:moveTo>
                  <a:pt x="0" y="0"/>
                </a:moveTo>
                <a:lnTo>
                  <a:pt x="3109386" y="0"/>
                </a:lnTo>
                <a:lnTo>
                  <a:pt x="3109386" y="2052880"/>
                </a:lnTo>
                <a:lnTo>
                  <a:pt x="0" y="205288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423802" y="2818306"/>
            <a:ext cx="6641400" cy="2386800"/>
            <a:chOff x="0" y="0"/>
            <a:chExt cx="8855200" cy="31824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855200" cy="3182400"/>
            </a:xfrm>
            <a:custGeom>
              <a:avLst/>
              <a:gdLst/>
              <a:ahLst/>
              <a:cxnLst/>
              <a:rect r="r" b="b" t="t" l="l"/>
              <a:pathLst>
                <a:path h="3182400" w="8855200">
                  <a:moveTo>
                    <a:pt x="0" y="0"/>
                  </a:moveTo>
                  <a:lnTo>
                    <a:pt x="8855200" y="0"/>
                  </a:lnTo>
                  <a:lnTo>
                    <a:pt x="8855200" y="3182400"/>
                  </a:lnTo>
                  <a:lnTo>
                    <a:pt x="0" y="31824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0"/>
              <a:ext cx="8855200" cy="3182400"/>
            </a:xfrm>
            <a:prstGeom prst="rect">
              <a:avLst/>
            </a:prstGeom>
          </p:spPr>
          <p:txBody>
            <a:bodyPr anchor="b" rtlCol="false" tIns="0" lIns="0" bIns="0" rIns="0"/>
            <a:lstStyle/>
            <a:p>
              <a:pPr algn="l">
                <a:lnSpc>
                  <a:spcPts val="6720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6992649" y="484499"/>
            <a:ext cx="2052880" cy="3109386"/>
          </a:xfrm>
          <a:custGeom>
            <a:avLst/>
            <a:gdLst/>
            <a:ahLst/>
            <a:cxnLst/>
            <a:rect r="r" b="b" t="t" l="l"/>
            <a:pathLst>
              <a:path h="3109386" w="2052880">
                <a:moveTo>
                  <a:pt x="0" y="0"/>
                </a:moveTo>
                <a:lnTo>
                  <a:pt x="2052880" y="0"/>
                </a:lnTo>
                <a:lnTo>
                  <a:pt x="2052880" y="3109386"/>
                </a:lnTo>
                <a:lnTo>
                  <a:pt x="0" y="310938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312171" y="1028700"/>
            <a:ext cx="7132800" cy="1426642"/>
            <a:chOff x="0" y="0"/>
            <a:chExt cx="9510400" cy="190218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9510400" cy="1902189"/>
            </a:xfrm>
            <a:custGeom>
              <a:avLst/>
              <a:gdLst/>
              <a:ahLst/>
              <a:cxnLst/>
              <a:rect r="r" b="b" t="t" l="l"/>
              <a:pathLst>
                <a:path h="1902189" w="9510400">
                  <a:moveTo>
                    <a:pt x="0" y="0"/>
                  </a:moveTo>
                  <a:lnTo>
                    <a:pt x="9510400" y="0"/>
                  </a:lnTo>
                  <a:lnTo>
                    <a:pt x="9510400" y="1902189"/>
                  </a:lnTo>
                  <a:lnTo>
                    <a:pt x="0" y="190218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0"/>
              <a:ext cx="9510400" cy="1902189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719"/>
                </a:lnSpc>
              </a:pPr>
              <a:r>
                <a:rPr lang="en-US" b="true" sz="5599">
                  <a:solidFill>
                    <a:srgbClr val="FFFFFF"/>
                  </a:solidFill>
                  <a:latin typeface="Chakra Petch Bold"/>
                  <a:ea typeface="Chakra Petch Bold"/>
                  <a:cs typeface="Chakra Petch Bold"/>
                  <a:sym typeface="Chakra Petch Bold"/>
                </a:rPr>
                <a:t>Análisis e Impacto 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791542" y="2455342"/>
            <a:ext cx="7653429" cy="6423583"/>
            <a:chOff x="0" y="0"/>
            <a:chExt cx="10204572" cy="856477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0204572" cy="8564777"/>
            </a:xfrm>
            <a:custGeom>
              <a:avLst/>
              <a:gdLst/>
              <a:ahLst/>
              <a:cxnLst/>
              <a:rect r="r" b="b" t="t" l="l"/>
              <a:pathLst>
                <a:path h="8564777" w="10204572">
                  <a:moveTo>
                    <a:pt x="0" y="0"/>
                  </a:moveTo>
                  <a:lnTo>
                    <a:pt x="10204572" y="0"/>
                  </a:lnTo>
                  <a:lnTo>
                    <a:pt x="10204572" y="8564777"/>
                  </a:lnTo>
                  <a:lnTo>
                    <a:pt x="0" y="856477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0"/>
              <a:ext cx="10204572" cy="856477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79"/>
                </a:lnSpc>
              </a:pPr>
              <a:r>
                <a:rPr lang="en-US" sz="2899" b="true">
                  <a:solidFill>
                    <a:srgbClr val="FFFFFF"/>
                  </a:solidFill>
                  <a:latin typeface="Bai Jamjuree Bold"/>
                  <a:ea typeface="Bai Jamjuree Bold"/>
                  <a:cs typeface="Bai Jamjuree Bold"/>
                  <a:sym typeface="Bai Jamjuree Bold"/>
                </a:rPr>
                <a:t>Beneficios esperados:</a:t>
              </a:r>
            </a:p>
            <a:p>
              <a:pPr algn="l" marL="626109" indent="-313054" lvl="1">
                <a:lnSpc>
                  <a:spcPts val="3479"/>
                </a:lnSpc>
                <a:buFont typeface="Arial"/>
                <a:buChar char="•"/>
              </a:pPr>
              <a:r>
                <a:rPr lang="en-US" sz="2899">
                  <a:solidFill>
                    <a:srgbClr val="FFFFFF"/>
                  </a:solidFill>
                  <a:latin typeface="Bai Jamjuree"/>
                  <a:ea typeface="Bai Jamjuree"/>
                  <a:cs typeface="Bai Jamjuree"/>
                  <a:sym typeface="Bai Jamjuree"/>
                </a:rPr>
                <a:t>Menos congestión vehicular en las principales ciudades.</a:t>
              </a:r>
            </a:p>
            <a:p>
              <a:pPr algn="l" marL="626109" indent="-313054" lvl="1">
                <a:lnSpc>
                  <a:spcPts val="3479"/>
                </a:lnSpc>
                <a:buFont typeface="Arial"/>
                <a:buChar char="•"/>
              </a:pPr>
              <a:r>
                <a:rPr lang="en-US" sz="2899">
                  <a:solidFill>
                    <a:srgbClr val="FFFFFF"/>
                  </a:solidFill>
                  <a:latin typeface="Bai Jamjuree"/>
                  <a:ea typeface="Bai Jamjuree"/>
                  <a:cs typeface="Bai Jamjuree"/>
                  <a:sym typeface="Bai Jamjuree"/>
                </a:rPr>
                <a:t>Mayor seguridad vial con sistemas de monitoreo en tiempo real.</a:t>
              </a:r>
            </a:p>
            <a:p>
              <a:pPr algn="l" marL="626109" indent="-313054" lvl="1">
                <a:lnSpc>
                  <a:spcPts val="3479"/>
                </a:lnSpc>
                <a:buFont typeface="Arial"/>
                <a:buChar char="•"/>
              </a:pPr>
              <a:r>
                <a:rPr lang="en-US" sz="2899">
                  <a:solidFill>
                    <a:srgbClr val="FFFFFF"/>
                  </a:solidFill>
                  <a:latin typeface="Bai Jamjuree"/>
                  <a:ea typeface="Bai Jamjuree"/>
                  <a:cs typeface="Bai Jamjuree"/>
                  <a:sym typeface="Bai Jamjuree"/>
                </a:rPr>
                <a:t>Eficiencia en transporte público con ITS.</a:t>
              </a:r>
            </a:p>
            <a:p>
              <a:pPr algn="l" marL="626109" indent="-313054" lvl="1">
                <a:lnSpc>
                  <a:spcPts val="3479"/>
                </a:lnSpc>
                <a:buFont typeface="Arial"/>
                <a:buChar char="•"/>
              </a:pPr>
              <a:r>
                <a:rPr lang="en-US" sz="2899">
                  <a:solidFill>
                    <a:srgbClr val="FFFFFF"/>
                  </a:solidFill>
                  <a:latin typeface="Bai Jamjuree"/>
                  <a:ea typeface="Bai Jamjuree"/>
                  <a:cs typeface="Bai Jamjuree"/>
                  <a:sym typeface="Bai Jamjuree"/>
                </a:rPr>
                <a:t>Reducción de emisiones contaminantes al optimizar los tiempos de traslado</a:t>
              </a:r>
            </a:p>
            <a:p>
              <a:pPr algn="l">
                <a:lnSpc>
                  <a:spcPts val="3479"/>
                </a:lnSpc>
              </a:pPr>
            </a:p>
            <a:p>
              <a:pPr algn="l">
                <a:lnSpc>
                  <a:spcPts val="3479"/>
                </a:lnSpc>
              </a:pPr>
              <a:r>
                <a:rPr lang="en-US" sz="2899">
                  <a:solidFill>
                    <a:srgbClr val="FFFFFF"/>
                  </a:solidFill>
                  <a:latin typeface="Bai Jamjuree"/>
                  <a:ea typeface="Bai Jamjuree"/>
                  <a:cs typeface="Bai Jamjuree"/>
                  <a:sym typeface="Bai Jamjuree"/>
                </a:rPr>
                <a:t> </a:t>
              </a:r>
              <a:r>
                <a:rPr lang="en-US" sz="2899" b="true">
                  <a:solidFill>
                    <a:srgbClr val="FFFFFF"/>
                  </a:solidFill>
                  <a:latin typeface="Bai Jamjuree Bold"/>
                  <a:ea typeface="Bai Jamjuree Bold"/>
                  <a:cs typeface="Bai Jamjuree Bold"/>
                  <a:sym typeface="Bai Jamjuree Bold"/>
                </a:rPr>
                <a:t>Desafíos Identificados:</a:t>
              </a:r>
            </a:p>
            <a:p>
              <a:pPr algn="l" marL="626109" indent="-313054" lvl="1">
                <a:lnSpc>
                  <a:spcPts val="3479"/>
                </a:lnSpc>
                <a:buFont typeface="Arial"/>
                <a:buChar char="•"/>
              </a:pPr>
              <a:r>
                <a:rPr lang="en-US" sz="2899">
                  <a:solidFill>
                    <a:srgbClr val="FFFFFF"/>
                  </a:solidFill>
                  <a:latin typeface="Bai Jamjuree"/>
                  <a:ea typeface="Bai Jamjuree"/>
                  <a:cs typeface="Bai Jamjuree"/>
                  <a:sym typeface="Bai Jamjuree"/>
                </a:rPr>
                <a:t>Regulación de datos personales </a:t>
              </a:r>
            </a:p>
            <a:p>
              <a:pPr algn="l" marL="626109" indent="-313054" lvl="1">
                <a:lnSpc>
                  <a:spcPts val="3479"/>
                </a:lnSpc>
                <a:buFont typeface="Arial"/>
                <a:buChar char="•"/>
              </a:pPr>
              <a:r>
                <a:rPr lang="en-US" sz="2899">
                  <a:solidFill>
                    <a:srgbClr val="FFFFFF"/>
                  </a:solidFill>
                  <a:latin typeface="Bai Jamjuree"/>
                  <a:ea typeface="Bai Jamjuree"/>
                  <a:cs typeface="Bai Jamjuree"/>
                  <a:sym typeface="Bai Jamjuree"/>
                </a:rPr>
                <a:t>Inversión en infraestructura tecnológica </a:t>
              </a:r>
            </a:p>
            <a:p>
              <a:pPr algn="l" marL="626109" indent="-313054" lvl="1">
                <a:lnSpc>
                  <a:spcPts val="3479"/>
                </a:lnSpc>
                <a:buFont typeface="Arial"/>
                <a:buChar char="•"/>
              </a:pPr>
              <a:r>
                <a:rPr lang="en-US" sz="2899">
                  <a:solidFill>
                    <a:srgbClr val="FFFFFF"/>
                  </a:solidFill>
                  <a:latin typeface="Bai Jamjuree"/>
                  <a:ea typeface="Bai Jamjuree"/>
                  <a:cs typeface="Bai Jamjuree"/>
                  <a:sym typeface="Bai Jamjuree"/>
                </a:rPr>
                <a:t>Capacitación para conductores y operadores de ITS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9509410" y="0"/>
            <a:ext cx="6418800" cy="10287000"/>
            <a:chOff x="0" y="0"/>
            <a:chExt cx="812800" cy="1302623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1302623"/>
            </a:xfrm>
            <a:custGeom>
              <a:avLst/>
              <a:gdLst/>
              <a:ahLst/>
              <a:cxnLst/>
              <a:rect r="r" b="b" t="t" l="l"/>
              <a:pathLst>
                <a:path h="1302623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1302623"/>
                  </a:lnTo>
                  <a:lnTo>
                    <a:pt x="0" y="1302623"/>
                  </a:lnTo>
                  <a:close/>
                </a:path>
              </a:pathLst>
            </a:custGeom>
            <a:blipFill>
              <a:blip r:embed="rId8"/>
              <a:stretch>
                <a:fillRect l="-101549" t="0" r="-101549" b="0"/>
              </a:stretch>
            </a:blipFill>
          </p:spPr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DAGhe7qxNKA</dc:identifier>
  <dcterms:modified xsi:type="dcterms:W3CDTF">2011-08-01T06:04:30Z</dcterms:modified>
  <cp:revision>1</cp:revision>
  <dc:title>Environmental Impact of Traffic Jams by Slidesgo.pptx</dc:title>
</cp:coreProperties>
</file>